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sldIdLst>
    <p:sldId id="266" r:id="rId2"/>
    <p:sldId id="270" r:id="rId3"/>
    <p:sldId id="267" r:id="rId4"/>
    <p:sldId id="263" r:id="rId5"/>
    <p:sldId id="269" r:id="rId6"/>
    <p:sldId id="258" r:id="rId7"/>
    <p:sldId id="272" r:id="rId8"/>
    <p:sldId id="264" r:id="rId9"/>
    <p:sldId id="273" r:id="rId10"/>
    <p:sldId id="268" r:id="rId11"/>
    <p:sldId id="259" r:id="rId12"/>
    <p:sldId id="256" r:id="rId13"/>
    <p:sldId id="257" r:id="rId14"/>
    <p:sldId id="260" r:id="rId15"/>
    <p:sldId id="271"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hilde falempe" initials="mf" lastIdx="2" clrIdx="0">
    <p:extLst>
      <p:ext uri="{19B8F6BF-5375-455C-9EA6-DF929625EA0E}">
        <p15:presenceInfo xmlns:p15="http://schemas.microsoft.com/office/powerpoint/2012/main" userId="0b134b6d1eeb24d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51D9F9-3B4F-4D95-BC2C-F4D0F03C93A3}" v="98" dt="2018-11-29T13:32:50.4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97" autoAdjust="0"/>
    <p:restoredTop sz="94660"/>
  </p:normalViewPr>
  <p:slideViewPr>
    <p:cSldViewPr snapToGrid="0">
      <p:cViewPr varScale="1">
        <p:scale>
          <a:sx n="114" d="100"/>
          <a:sy n="114" d="100"/>
        </p:scale>
        <p:origin x="31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fr-FR"/>
              <a:t>Modifiez le style du titre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2FFF00CB-C111-480C-9698-19B75086002E}" type="datetimeFigureOut">
              <a:rPr lang="fr-FR" smtClean="0"/>
              <a:t>29/11/2018</a:t>
            </a:fld>
            <a:endParaRPr lang="fr-FR"/>
          </a:p>
        </p:txBody>
      </p:sp>
      <p:sp>
        <p:nvSpPr>
          <p:cNvPr id="5" name="Footer Placeholder 4"/>
          <p:cNvSpPr>
            <a:spLocks noGrp="1"/>
          </p:cNvSpPr>
          <p:nvPr>
            <p:ph type="ftr" sz="quarter" idx="11"/>
          </p:nvPr>
        </p:nvSpPr>
        <p:spPr>
          <a:xfrm>
            <a:off x="3962399" y="5870575"/>
            <a:ext cx="4893958" cy="377825"/>
          </a:xfrm>
        </p:spPr>
        <p:txBody>
          <a:bodyPr/>
          <a:lstStyle/>
          <a:p>
            <a:endParaRPr lang="fr-FR"/>
          </a:p>
        </p:txBody>
      </p:sp>
      <p:sp>
        <p:nvSpPr>
          <p:cNvPr id="6" name="Slide Number Placeholder 5"/>
          <p:cNvSpPr>
            <a:spLocks noGrp="1"/>
          </p:cNvSpPr>
          <p:nvPr>
            <p:ph type="sldNum" sz="quarter" idx="12"/>
          </p:nvPr>
        </p:nvSpPr>
        <p:spPr>
          <a:xfrm>
            <a:off x="10608958" y="5870575"/>
            <a:ext cx="551167" cy="377825"/>
          </a:xfrm>
        </p:spPr>
        <p:txBody>
          <a:bodyPr/>
          <a:lstStyle/>
          <a:p>
            <a:fld id="{51BD577B-CADE-49DA-9C99-65426D361D92}" type="slidenum">
              <a:rPr lang="fr-FR" smtClean="0"/>
              <a:t>‹N°›</a:t>
            </a:fld>
            <a:endParaRPr lang="fr-FR"/>
          </a:p>
        </p:txBody>
      </p:sp>
    </p:spTree>
    <p:extLst>
      <p:ext uri="{BB962C8B-B14F-4D97-AF65-F5344CB8AC3E}">
        <p14:creationId xmlns:p14="http://schemas.microsoft.com/office/powerpoint/2010/main" val="35234963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2FFF00CB-C111-480C-9698-19B75086002E}" type="datetimeFigureOut">
              <a:rPr lang="fr-FR" smtClean="0"/>
              <a:t>29/11/2018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1BD577B-CADE-49DA-9C99-65426D361D92}" type="slidenum">
              <a:rPr lang="fr-FR" smtClean="0"/>
              <a:t>‹N°›</a:t>
            </a:fld>
            <a:endParaRPr lang="fr-FR"/>
          </a:p>
        </p:txBody>
      </p:sp>
    </p:spTree>
    <p:extLst>
      <p:ext uri="{BB962C8B-B14F-4D97-AF65-F5344CB8AC3E}">
        <p14:creationId xmlns:p14="http://schemas.microsoft.com/office/powerpoint/2010/main" val="784127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2FFF00CB-C111-480C-9698-19B75086002E}" type="datetimeFigureOut">
              <a:rPr lang="fr-FR" smtClean="0"/>
              <a:t>29/11/2018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1BD577B-CADE-49DA-9C99-65426D361D92}" type="slidenum">
              <a:rPr lang="fr-FR" smtClean="0"/>
              <a:t>‹N°›</a:t>
            </a:fld>
            <a:endParaRPr lang="fr-FR"/>
          </a:p>
        </p:txBody>
      </p:sp>
    </p:spTree>
    <p:extLst>
      <p:ext uri="{BB962C8B-B14F-4D97-AF65-F5344CB8AC3E}">
        <p14:creationId xmlns:p14="http://schemas.microsoft.com/office/powerpoint/2010/main" val="1098423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2FFF00CB-C111-480C-9698-19B75086002E}" type="datetimeFigureOut">
              <a:rPr lang="fr-FR" smtClean="0"/>
              <a:t>29/11/2018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1BD577B-CADE-49DA-9C99-65426D361D92}" type="slidenum">
              <a:rPr lang="fr-FR" smtClean="0"/>
              <a:t>‹N°›</a:t>
            </a:fld>
            <a:endParaRPr lang="fr-FR"/>
          </a:p>
        </p:txBody>
      </p:sp>
    </p:spTree>
    <p:extLst>
      <p:ext uri="{BB962C8B-B14F-4D97-AF65-F5344CB8AC3E}">
        <p14:creationId xmlns:p14="http://schemas.microsoft.com/office/powerpoint/2010/main" val="2692636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2FFF00CB-C111-480C-9698-19B75086002E}" type="datetimeFigureOut">
              <a:rPr lang="fr-FR" smtClean="0"/>
              <a:t>29/11/2018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1BD577B-CADE-49DA-9C99-65426D361D92}" type="slidenum">
              <a:rPr lang="fr-FR" smtClean="0"/>
              <a:t>‹N°›</a:t>
            </a:fld>
            <a:endParaRPr lang="fr-FR"/>
          </a:p>
        </p:txBody>
      </p:sp>
    </p:spTree>
    <p:extLst>
      <p:ext uri="{BB962C8B-B14F-4D97-AF65-F5344CB8AC3E}">
        <p14:creationId xmlns:p14="http://schemas.microsoft.com/office/powerpoint/2010/main" val="3991814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fr-FR"/>
              <a:t>Modifier les styles du texte du masque</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2FFF00CB-C111-480C-9698-19B75086002E}" type="datetimeFigureOut">
              <a:rPr lang="fr-FR" smtClean="0"/>
              <a:t>29/11/2018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1BD577B-CADE-49DA-9C99-65426D361D92}" type="slidenum">
              <a:rPr lang="fr-FR" smtClean="0"/>
              <a:t>‹N°›</a:t>
            </a:fld>
            <a:endParaRPr lang="fr-FR"/>
          </a:p>
        </p:txBody>
      </p:sp>
    </p:spTree>
    <p:extLst>
      <p:ext uri="{BB962C8B-B14F-4D97-AF65-F5344CB8AC3E}">
        <p14:creationId xmlns:p14="http://schemas.microsoft.com/office/powerpoint/2010/main" val="2528823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fr-FR"/>
              <a:t>Modifier les styles du texte du masque</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2FFF00CB-C111-480C-9698-19B75086002E}" type="datetimeFigureOut">
              <a:rPr lang="fr-FR" smtClean="0"/>
              <a:t>29/11/2018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1BD577B-CADE-49DA-9C99-65426D361D92}" type="slidenum">
              <a:rPr lang="fr-FR" smtClean="0"/>
              <a:t>‹N°›</a:t>
            </a:fld>
            <a:endParaRPr lang="fr-FR"/>
          </a:p>
        </p:txBody>
      </p:sp>
    </p:spTree>
    <p:extLst>
      <p:ext uri="{BB962C8B-B14F-4D97-AF65-F5344CB8AC3E}">
        <p14:creationId xmlns:p14="http://schemas.microsoft.com/office/powerpoint/2010/main" val="1795483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FFF00CB-C111-480C-9698-19B75086002E}" type="datetimeFigureOut">
              <a:rPr lang="fr-FR" smtClean="0"/>
              <a:t>29/11/2018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1BD577B-CADE-49DA-9C99-65426D361D92}" type="slidenum">
              <a:rPr lang="fr-FR" smtClean="0"/>
              <a:t>‹N°›</a:t>
            </a:fld>
            <a:endParaRPr lang="fr-FR"/>
          </a:p>
        </p:txBody>
      </p:sp>
      <p:sp>
        <p:nvSpPr>
          <p:cNvPr id="8" name="Title 1"/>
          <p:cNvSpPr>
            <a:spLocks noGrp="1"/>
          </p:cNvSpPr>
          <p:nvPr>
            <p:ph type="title"/>
          </p:nvPr>
        </p:nvSpPr>
        <p:spPr>
          <a:xfrm>
            <a:off x="685801" y="609600"/>
            <a:ext cx="10131425" cy="1456267"/>
          </a:xfrm>
        </p:spPr>
        <p:txBody>
          <a:bodyPr/>
          <a:lstStyle/>
          <a:p>
            <a:r>
              <a:rPr lang="fr-FR"/>
              <a:t>Modifiez le style du titre</a:t>
            </a:r>
            <a:endParaRPr lang="en-US" dirty="0"/>
          </a:p>
        </p:txBody>
      </p:sp>
    </p:spTree>
    <p:extLst>
      <p:ext uri="{BB962C8B-B14F-4D97-AF65-F5344CB8AC3E}">
        <p14:creationId xmlns:p14="http://schemas.microsoft.com/office/powerpoint/2010/main" val="2723428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FFF00CB-C111-480C-9698-19B75086002E}" type="datetimeFigureOut">
              <a:rPr lang="fr-FR" smtClean="0"/>
              <a:t>29/11/2018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1BD577B-CADE-49DA-9C99-65426D361D92}" type="slidenum">
              <a:rPr lang="fr-FR" smtClean="0"/>
              <a:t>‹N°›</a:t>
            </a:fld>
            <a:endParaRPr lang="fr-FR"/>
          </a:p>
        </p:txBody>
      </p:sp>
    </p:spTree>
    <p:extLst>
      <p:ext uri="{BB962C8B-B14F-4D97-AF65-F5344CB8AC3E}">
        <p14:creationId xmlns:p14="http://schemas.microsoft.com/office/powerpoint/2010/main" val="2926851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FFF00CB-C111-480C-9698-19B75086002E}" type="datetimeFigureOut">
              <a:rPr lang="fr-FR" smtClean="0"/>
              <a:t>29/11/2018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1BD577B-CADE-49DA-9C99-65426D361D92}" type="slidenum">
              <a:rPr lang="fr-FR" smtClean="0"/>
              <a:t>‹N°›</a:t>
            </a:fld>
            <a:endParaRPr lang="fr-FR"/>
          </a:p>
        </p:txBody>
      </p:sp>
    </p:spTree>
    <p:extLst>
      <p:ext uri="{BB962C8B-B14F-4D97-AF65-F5344CB8AC3E}">
        <p14:creationId xmlns:p14="http://schemas.microsoft.com/office/powerpoint/2010/main" val="737846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fr-FR"/>
              <a:t>Modifiez le style du titre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2FFF00CB-C111-480C-9698-19B75086002E}" type="datetimeFigureOut">
              <a:rPr lang="fr-FR" smtClean="0"/>
              <a:t>29/11/2018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1BD577B-CADE-49DA-9C99-65426D361D92}" type="slidenum">
              <a:rPr lang="fr-FR" smtClean="0"/>
              <a:t>‹N°›</a:t>
            </a:fld>
            <a:endParaRPr lang="fr-FR"/>
          </a:p>
        </p:txBody>
      </p:sp>
    </p:spTree>
    <p:extLst>
      <p:ext uri="{BB962C8B-B14F-4D97-AF65-F5344CB8AC3E}">
        <p14:creationId xmlns:p14="http://schemas.microsoft.com/office/powerpoint/2010/main" val="2673156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FFF00CB-C111-480C-9698-19B75086002E}" type="datetimeFigureOut">
              <a:rPr lang="fr-FR" smtClean="0"/>
              <a:t>29/11/2018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1BD577B-CADE-49DA-9C99-65426D361D92}" type="slidenum">
              <a:rPr lang="fr-FR" smtClean="0"/>
              <a:t>‹N°›</a:t>
            </a:fld>
            <a:endParaRPr lang="fr-FR"/>
          </a:p>
        </p:txBody>
      </p:sp>
    </p:spTree>
    <p:extLst>
      <p:ext uri="{BB962C8B-B14F-4D97-AF65-F5344CB8AC3E}">
        <p14:creationId xmlns:p14="http://schemas.microsoft.com/office/powerpoint/2010/main" val="3404617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FFF00CB-C111-480C-9698-19B75086002E}" type="datetimeFigureOut">
              <a:rPr lang="fr-FR" smtClean="0"/>
              <a:t>29/11/2018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1BD577B-CADE-49DA-9C99-65426D361D92}" type="slidenum">
              <a:rPr lang="fr-FR" smtClean="0"/>
              <a:t>‹N°›</a:t>
            </a:fld>
            <a:endParaRPr lang="fr-FR"/>
          </a:p>
        </p:txBody>
      </p:sp>
    </p:spTree>
    <p:extLst>
      <p:ext uri="{BB962C8B-B14F-4D97-AF65-F5344CB8AC3E}">
        <p14:creationId xmlns:p14="http://schemas.microsoft.com/office/powerpoint/2010/main" val="24799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FFF00CB-C111-480C-9698-19B75086002E}" type="datetimeFigureOut">
              <a:rPr lang="fr-FR" smtClean="0"/>
              <a:t>29/11/2018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1BD577B-CADE-49DA-9C99-65426D361D92}" type="slidenum">
              <a:rPr lang="fr-FR" smtClean="0"/>
              <a:t>‹N°›</a:t>
            </a:fld>
            <a:endParaRPr lang="fr-FR"/>
          </a:p>
        </p:txBody>
      </p:sp>
    </p:spTree>
    <p:extLst>
      <p:ext uri="{BB962C8B-B14F-4D97-AF65-F5344CB8AC3E}">
        <p14:creationId xmlns:p14="http://schemas.microsoft.com/office/powerpoint/2010/main" val="720379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2FFF00CB-C111-480C-9698-19B75086002E}" type="datetimeFigureOut">
              <a:rPr lang="fr-FR" smtClean="0"/>
              <a:t>29/11/2018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1BD577B-CADE-49DA-9C99-65426D361D92}" type="slidenum">
              <a:rPr lang="fr-FR" smtClean="0"/>
              <a:t>‹N°›</a:t>
            </a:fld>
            <a:endParaRPr lang="fr-FR"/>
          </a:p>
        </p:txBody>
      </p:sp>
    </p:spTree>
    <p:extLst>
      <p:ext uri="{BB962C8B-B14F-4D97-AF65-F5344CB8AC3E}">
        <p14:creationId xmlns:p14="http://schemas.microsoft.com/office/powerpoint/2010/main" val="95532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2FFF00CB-C111-480C-9698-19B75086002E}" type="datetimeFigureOut">
              <a:rPr lang="fr-FR" smtClean="0"/>
              <a:t>29/11/2018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1BD577B-CADE-49DA-9C99-65426D361D92}" type="slidenum">
              <a:rPr lang="fr-FR" smtClean="0"/>
              <a:t>‹N°›</a:t>
            </a:fld>
            <a:endParaRPr lang="fr-FR"/>
          </a:p>
        </p:txBody>
      </p:sp>
    </p:spTree>
    <p:extLst>
      <p:ext uri="{BB962C8B-B14F-4D97-AF65-F5344CB8AC3E}">
        <p14:creationId xmlns:p14="http://schemas.microsoft.com/office/powerpoint/2010/main" val="2237816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2FFF00CB-C111-480C-9698-19B75086002E}" type="datetimeFigureOut">
              <a:rPr lang="fr-FR" smtClean="0"/>
              <a:t>29/11/2018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1BD577B-CADE-49DA-9C99-65426D361D92}" type="slidenum">
              <a:rPr lang="fr-FR" smtClean="0"/>
              <a:t>‹N°›</a:t>
            </a:fld>
            <a:endParaRPr lang="fr-FR"/>
          </a:p>
        </p:txBody>
      </p:sp>
    </p:spTree>
    <p:extLst>
      <p:ext uri="{BB962C8B-B14F-4D97-AF65-F5344CB8AC3E}">
        <p14:creationId xmlns:p14="http://schemas.microsoft.com/office/powerpoint/2010/main" val="2283842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FFF00CB-C111-480C-9698-19B75086002E}" type="datetimeFigureOut">
              <a:rPr lang="fr-FR" smtClean="0"/>
              <a:t>29/11/2018</a:t>
            </a:fld>
            <a:endParaRPr lang="fr-FR"/>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fr-FR"/>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1BD577B-CADE-49DA-9C99-65426D361D92}" type="slidenum">
              <a:rPr lang="fr-FR" smtClean="0"/>
              <a:t>‹N°›</a:t>
            </a:fld>
            <a:endParaRPr lang="fr-FR"/>
          </a:p>
        </p:txBody>
      </p:sp>
    </p:spTree>
    <p:extLst>
      <p:ext uri="{BB962C8B-B14F-4D97-AF65-F5344CB8AC3E}">
        <p14:creationId xmlns:p14="http://schemas.microsoft.com/office/powerpoint/2010/main" val="3157134843"/>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a-nimi.wixsite.com/serialbox?fbclid=IwAR3lt9jqfGezsvquFHk_7dVeP7v_5iOurryFsFa-LUFyKTxScKipyBv11jw"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A7DDAED9-0AA2-45AC-B875-10FCB20456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3172" y="926612"/>
            <a:ext cx="4315804" cy="3846221"/>
          </a:xfrm>
          <a:prstGeom prst="rect">
            <a:avLst/>
          </a:prstGeom>
        </p:spPr>
      </p:pic>
      <p:sp>
        <p:nvSpPr>
          <p:cNvPr id="16" name="Rectangle 15">
            <a:extLst>
              <a:ext uri="{FF2B5EF4-FFF2-40B4-BE49-F238E27FC236}">
                <a16:creationId xmlns:a16="http://schemas.microsoft.com/office/drawing/2014/main" id="{85A67AF3-D35A-47CC-B46B-CB510F8D6DDD}"/>
              </a:ext>
            </a:extLst>
          </p:cNvPr>
          <p:cNvSpPr/>
          <p:nvPr/>
        </p:nvSpPr>
        <p:spPr>
          <a:xfrm>
            <a:off x="3442458" y="5569120"/>
            <a:ext cx="5492097" cy="923330"/>
          </a:xfrm>
          <a:prstGeom prst="rect">
            <a:avLst/>
          </a:prstGeom>
          <a:noFill/>
        </p:spPr>
        <p:txBody>
          <a:bodyPr wrap="none" lIns="91440" tIns="45720" rIns="91440" bIns="45720">
            <a:prstTxWarp prst="textStop">
              <a:avLst/>
            </a:prstTxWarp>
            <a:spAutoFit/>
          </a:bodyPr>
          <a:lstStyle/>
          <a:p>
            <a:pPr algn="ctr"/>
            <a:r>
              <a:rPr lang="fr-FR" sz="5400" b="1" dirty="0">
                <a:ln w="10160">
                  <a:solidFill>
                    <a:srgbClr val="FF0000"/>
                  </a:solidFill>
                  <a:prstDash val="solid"/>
                </a:ln>
                <a:solidFill>
                  <a:srgbClr val="7B093A"/>
                </a:solidFill>
                <a:effectLst>
                  <a:outerShdw blurRad="38100" dist="22860" dir="5400000" algn="tl" rotWithShape="0">
                    <a:srgbClr val="000000">
                      <a:alpha val="30000"/>
                    </a:srgbClr>
                  </a:outerShdw>
                </a:effectLst>
              </a:rPr>
              <a:t>« Live Your Series »</a:t>
            </a:r>
          </a:p>
        </p:txBody>
      </p:sp>
      <p:sp>
        <p:nvSpPr>
          <p:cNvPr id="17" name="Rectangle 16">
            <a:extLst>
              <a:ext uri="{FF2B5EF4-FFF2-40B4-BE49-F238E27FC236}">
                <a16:creationId xmlns:a16="http://schemas.microsoft.com/office/drawing/2014/main" id="{1C5BDC36-8DBF-4373-A2F7-83371FC1B7DF}"/>
              </a:ext>
            </a:extLst>
          </p:cNvPr>
          <p:cNvSpPr/>
          <p:nvPr/>
        </p:nvSpPr>
        <p:spPr>
          <a:xfrm rot="4421746">
            <a:off x="7800227" y="1501572"/>
            <a:ext cx="3820918" cy="923330"/>
          </a:xfrm>
          <a:prstGeom prst="rect">
            <a:avLst/>
          </a:prstGeom>
          <a:noFill/>
        </p:spPr>
        <p:txBody>
          <a:bodyPr wrap="none" lIns="91440" tIns="45720" rIns="91440" bIns="45720">
            <a:prstTxWarp prst="textArchUp">
              <a:avLst/>
            </a:prstTxWarp>
            <a:spAutoFit/>
          </a:bodyPr>
          <a:lstStyle/>
          <a:p>
            <a:pPr algn="ctr"/>
            <a:r>
              <a:rPr lang="fr-FR" sz="5400" dirty="0">
                <a:ln w="0"/>
                <a:gradFill>
                  <a:gsLst>
                    <a:gs pos="21000">
                      <a:srgbClr val="53575C"/>
                    </a:gs>
                    <a:gs pos="88000">
                      <a:srgbClr val="C5C7CA"/>
                    </a:gs>
                  </a:gsLst>
                  <a:lin ang="5400000"/>
                </a:gradFill>
              </a:rPr>
              <a:t>Escape game</a:t>
            </a:r>
            <a:endParaRPr lang="fr-FR" sz="5400" b="0" cap="none" spc="0" dirty="0">
              <a:ln w="0"/>
              <a:gradFill>
                <a:gsLst>
                  <a:gs pos="21000">
                    <a:srgbClr val="53575C"/>
                  </a:gs>
                  <a:gs pos="88000">
                    <a:srgbClr val="C5C7CA"/>
                  </a:gs>
                </a:gsLst>
                <a:lin ang="5400000"/>
              </a:gradFill>
              <a:effectLst/>
            </a:endParaRPr>
          </a:p>
        </p:txBody>
      </p:sp>
      <p:sp>
        <p:nvSpPr>
          <p:cNvPr id="18" name="Rectangle 17">
            <a:extLst>
              <a:ext uri="{FF2B5EF4-FFF2-40B4-BE49-F238E27FC236}">
                <a16:creationId xmlns:a16="http://schemas.microsoft.com/office/drawing/2014/main" id="{8B43273B-BDEC-43DE-8CD9-291BE7DB0668}"/>
              </a:ext>
            </a:extLst>
          </p:cNvPr>
          <p:cNvSpPr/>
          <p:nvPr/>
        </p:nvSpPr>
        <p:spPr>
          <a:xfrm rot="17645468">
            <a:off x="1819365" y="1107822"/>
            <a:ext cx="2544174" cy="923330"/>
          </a:xfrm>
          <a:prstGeom prst="rect">
            <a:avLst/>
          </a:prstGeom>
          <a:noFill/>
        </p:spPr>
        <p:txBody>
          <a:bodyPr wrap="none" lIns="91440" tIns="45720" rIns="91440" bIns="45720">
            <a:prstTxWarp prst="textArchUp">
              <a:avLst/>
            </a:prstTxWarp>
            <a:spAutoFit/>
          </a:bodyPr>
          <a:lstStyle/>
          <a:p>
            <a:pPr algn="ctr"/>
            <a:r>
              <a:rPr lang="fr-FR" sz="5400" dirty="0">
                <a:ln w="0"/>
                <a:gradFill>
                  <a:gsLst>
                    <a:gs pos="21000">
                      <a:srgbClr val="53575C"/>
                    </a:gs>
                    <a:gs pos="88000">
                      <a:srgbClr val="C5C7CA"/>
                    </a:gs>
                  </a:gsLst>
                  <a:lin ang="5400000"/>
                </a:gradFill>
              </a:rPr>
              <a:t>Virtuelle</a:t>
            </a:r>
            <a:endParaRPr lang="fr-FR" sz="5400" b="0" cap="none" spc="0" dirty="0">
              <a:ln w="0"/>
              <a:gradFill>
                <a:gsLst>
                  <a:gs pos="21000">
                    <a:srgbClr val="53575C"/>
                  </a:gs>
                  <a:gs pos="88000">
                    <a:srgbClr val="C5C7CA"/>
                  </a:gs>
                </a:gsLst>
                <a:lin ang="5400000"/>
              </a:gradFill>
              <a:effectLst/>
            </a:endParaRPr>
          </a:p>
        </p:txBody>
      </p:sp>
      <p:sp>
        <p:nvSpPr>
          <p:cNvPr id="19" name="Rectangle 18">
            <a:extLst>
              <a:ext uri="{FF2B5EF4-FFF2-40B4-BE49-F238E27FC236}">
                <a16:creationId xmlns:a16="http://schemas.microsoft.com/office/drawing/2014/main" id="{A3A093A5-B88F-4D3A-B3FD-2CE841755503}"/>
              </a:ext>
            </a:extLst>
          </p:cNvPr>
          <p:cNvSpPr/>
          <p:nvPr/>
        </p:nvSpPr>
        <p:spPr>
          <a:xfrm rot="15092374">
            <a:off x="1713691" y="4054932"/>
            <a:ext cx="2475871" cy="923330"/>
          </a:xfrm>
          <a:prstGeom prst="rect">
            <a:avLst/>
          </a:prstGeom>
          <a:noFill/>
        </p:spPr>
        <p:txBody>
          <a:bodyPr wrap="none" lIns="91440" tIns="45720" rIns="91440" bIns="45720">
            <a:prstTxWarp prst="textArchUp">
              <a:avLst/>
            </a:prstTxWarp>
            <a:spAutoFit/>
          </a:bodyPr>
          <a:lstStyle/>
          <a:p>
            <a:pPr algn="ctr"/>
            <a:r>
              <a:rPr lang="fr-FR" sz="5400" dirty="0">
                <a:ln w="0"/>
                <a:gradFill>
                  <a:gsLst>
                    <a:gs pos="21000">
                      <a:srgbClr val="53575C"/>
                    </a:gs>
                    <a:gs pos="88000">
                      <a:srgbClr val="C5C7CA"/>
                    </a:gs>
                  </a:gsLst>
                  <a:lin ang="5400000"/>
                </a:gradFill>
              </a:rPr>
              <a:t>Survivre</a:t>
            </a:r>
            <a:endParaRPr lang="fr-FR" sz="5400" b="0" cap="none" spc="0" dirty="0">
              <a:ln w="0"/>
              <a:gradFill>
                <a:gsLst>
                  <a:gs pos="21000">
                    <a:srgbClr val="53575C"/>
                  </a:gs>
                  <a:gs pos="88000">
                    <a:srgbClr val="C5C7CA"/>
                  </a:gs>
                </a:gsLst>
                <a:lin ang="5400000"/>
              </a:gradFill>
              <a:effectLst/>
            </a:endParaRPr>
          </a:p>
        </p:txBody>
      </p:sp>
      <p:sp>
        <p:nvSpPr>
          <p:cNvPr id="20" name="Rectangle 19">
            <a:extLst>
              <a:ext uri="{FF2B5EF4-FFF2-40B4-BE49-F238E27FC236}">
                <a16:creationId xmlns:a16="http://schemas.microsoft.com/office/drawing/2014/main" id="{28DE82CE-8A5C-4D6A-BA65-3731990F4696}"/>
              </a:ext>
            </a:extLst>
          </p:cNvPr>
          <p:cNvSpPr/>
          <p:nvPr/>
        </p:nvSpPr>
        <p:spPr>
          <a:xfrm rot="7265497">
            <a:off x="8531290" y="4516964"/>
            <a:ext cx="1900520" cy="923330"/>
          </a:xfrm>
          <a:prstGeom prst="rect">
            <a:avLst/>
          </a:prstGeom>
          <a:noFill/>
        </p:spPr>
        <p:txBody>
          <a:bodyPr wrap="none" lIns="91440" tIns="45720" rIns="91440" bIns="45720">
            <a:prstTxWarp prst="textArchUp">
              <a:avLst>
                <a:gd name="adj" fmla="val 10876009"/>
              </a:avLst>
            </a:prstTxWarp>
            <a:spAutoFit/>
          </a:bodyPr>
          <a:lstStyle/>
          <a:p>
            <a:pPr algn="ctr"/>
            <a:r>
              <a:rPr lang="fr-FR" sz="5400" b="0" cap="none" spc="0" dirty="0">
                <a:ln w="0"/>
                <a:gradFill>
                  <a:gsLst>
                    <a:gs pos="21000">
                      <a:srgbClr val="53575C"/>
                    </a:gs>
                    <a:gs pos="88000">
                      <a:srgbClr val="C5C7CA"/>
                    </a:gs>
                  </a:gsLst>
                  <a:lin ang="5400000"/>
                </a:gradFill>
                <a:effectLst/>
              </a:rPr>
              <a:t>Réalité</a:t>
            </a:r>
          </a:p>
        </p:txBody>
      </p:sp>
    </p:spTree>
    <p:extLst>
      <p:ext uri="{BB962C8B-B14F-4D97-AF65-F5344CB8AC3E}">
        <p14:creationId xmlns:p14="http://schemas.microsoft.com/office/powerpoint/2010/main" val="1702300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CF95316-5703-44D7-AB62-0FB8FB6A1069}"/>
              </a:ext>
            </a:extLst>
          </p:cNvPr>
          <p:cNvPicPr>
            <a:picLocks noChangeAspect="1"/>
          </p:cNvPicPr>
          <p:nvPr/>
        </p:nvPicPr>
        <p:blipFill rotWithShape="1">
          <a:blip r:embed="rId3"/>
          <a:srcRect r="2667"/>
          <a:stretch/>
        </p:blipFill>
        <p:spPr>
          <a:xfrm>
            <a:off x="20" y="10"/>
            <a:ext cx="12191980" cy="6857990"/>
          </a:xfrm>
          <a:prstGeom prst="rect">
            <a:avLst/>
          </a:prstGeom>
        </p:spPr>
      </p:pic>
      <p:sp>
        <p:nvSpPr>
          <p:cNvPr id="3" name="ZoneTexte 2">
            <a:extLst>
              <a:ext uri="{FF2B5EF4-FFF2-40B4-BE49-F238E27FC236}">
                <a16:creationId xmlns:a16="http://schemas.microsoft.com/office/drawing/2014/main" id="{DC8F2C10-EB85-6746-87DB-A4D7547BC475}"/>
              </a:ext>
            </a:extLst>
          </p:cNvPr>
          <p:cNvSpPr txBox="1"/>
          <p:nvPr/>
        </p:nvSpPr>
        <p:spPr>
          <a:xfrm>
            <a:off x="11794134" y="6396325"/>
            <a:ext cx="397866" cy="461665"/>
          </a:xfrm>
          <a:prstGeom prst="rect">
            <a:avLst/>
          </a:prstGeom>
          <a:noFill/>
        </p:spPr>
        <p:txBody>
          <a:bodyPr wrap="none" rtlCol="0">
            <a:spAutoFit/>
          </a:bodyPr>
          <a:lstStyle/>
          <a:p>
            <a:r>
              <a:rPr lang="fr-FR" sz="2400" dirty="0"/>
              <a:t>8</a:t>
            </a:r>
            <a:r>
              <a:rPr lang="fr-FR" dirty="0"/>
              <a:t>.</a:t>
            </a:r>
          </a:p>
        </p:txBody>
      </p:sp>
    </p:spTree>
    <p:extLst>
      <p:ext uri="{BB962C8B-B14F-4D97-AF65-F5344CB8AC3E}">
        <p14:creationId xmlns:p14="http://schemas.microsoft.com/office/powerpoint/2010/main" val="1275951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A90DDA-88DD-4D74-84EC-DCCED3772031}"/>
              </a:ext>
            </a:extLst>
          </p:cNvPr>
          <p:cNvSpPr/>
          <p:nvPr/>
        </p:nvSpPr>
        <p:spPr>
          <a:xfrm>
            <a:off x="600075" y="388503"/>
            <a:ext cx="10553700" cy="3083665"/>
          </a:xfrm>
          <a:prstGeom prst="rect">
            <a:avLst/>
          </a:prstGeom>
        </p:spPr>
        <p:txBody>
          <a:bodyPr wrap="square">
            <a:spAutoFit/>
          </a:bodyPr>
          <a:lstStyle/>
          <a:p>
            <a:pPr>
              <a:lnSpc>
                <a:spcPct val="107000"/>
              </a:lnSpc>
              <a:spcAft>
                <a:spcPts val="800"/>
              </a:spcAft>
            </a:pPr>
            <a:r>
              <a:rPr lang="fr-FR" sz="2000" dirty="0">
                <a:latin typeface="Calibri" panose="020F0502020204030204" pitchFamily="34" charset="0"/>
                <a:ea typeface="Calibri" panose="020F0502020204030204" pitchFamily="34" charset="0"/>
                <a:cs typeface="Times New Roman" panose="02020603050405020304" pitchFamily="18" charset="0"/>
              </a:rPr>
              <a:t>Notre clientèle est très variée elle s’étend de 7 à 77ans.</a:t>
            </a:r>
          </a:p>
          <a:p>
            <a:pPr>
              <a:lnSpc>
                <a:spcPct val="107000"/>
              </a:lnSpc>
              <a:spcAft>
                <a:spcPts val="800"/>
              </a:spcAft>
            </a:pPr>
            <a:r>
              <a:rPr lang="fr-FR" sz="2000" dirty="0">
                <a:latin typeface="Calibri" panose="020F0502020204030204" pitchFamily="34" charset="0"/>
                <a:ea typeface="Calibri" panose="020F0502020204030204" pitchFamily="34" charset="0"/>
                <a:cs typeface="Times New Roman" panose="02020603050405020304" pitchFamily="18" charset="0"/>
              </a:rPr>
              <a:t>Notre cible principale: les étudiants. Ce sont les plus consommateurs de séries et de nouvelles technologies.</a:t>
            </a:r>
          </a:p>
          <a:p>
            <a:pPr>
              <a:lnSpc>
                <a:spcPct val="107000"/>
              </a:lnSpc>
              <a:spcAft>
                <a:spcPts val="800"/>
              </a:spcAft>
            </a:pPr>
            <a:r>
              <a:rPr lang="fr-FR" sz="2000" dirty="0">
                <a:latin typeface="Calibri" panose="020F0502020204030204" pitchFamily="34" charset="0"/>
                <a:ea typeface="Calibri" panose="020F0502020204030204" pitchFamily="34" charset="0"/>
                <a:cs typeface="Times New Roman" panose="02020603050405020304" pitchFamily="18" charset="0"/>
              </a:rPr>
              <a:t>Nos services sont adaptés à tout âge car ils ne nécessitent pas de conditions physiques pour participer à l’activité.</a:t>
            </a:r>
          </a:p>
          <a:p>
            <a:pPr>
              <a:lnSpc>
                <a:spcPct val="107000"/>
              </a:lnSpc>
              <a:spcAft>
                <a:spcPts val="800"/>
              </a:spcAft>
            </a:pPr>
            <a:r>
              <a:rPr lang="fr-FR" sz="2000" dirty="0">
                <a:latin typeface="Calibri" panose="020F0502020204030204" pitchFamily="34" charset="0"/>
                <a:ea typeface="Calibri" panose="020F0502020204030204" pitchFamily="34" charset="0"/>
                <a:cs typeface="Times New Roman" panose="02020603050405020304" pitchFamily="18" charset="0"/>
              </a:rPr>
              <a:t>Sérial BOX s’attend à recevoir les plus grands fans des séries proposés.</a:t>
            </a:r>
          </a:p>
          <a:p>
            <a:pPr>
              <a:lnSpc>
                <a:spcPct val="107000"/>
              </a:lnSpc>
              <a:spcAft>
                <a:spcPts val="800"/>
              </a:spcAft>
            </a:pPr>
            <a:r>
              <a:rPr lang="fr-FR" sz="2000" dirty="0">
                <a:latin typeface="Calibri" panose="020F0502020204030204" pitchFamily="34" charset="0"/>
                <a:ea typeface="Calibri" panose="020F0502020204030204" pitchFamily="34" charset="0"/>
                <a:cs typeface="Times New Roman" panose="02020603050405020304" pitchFamily="18" charset="0"/>
              </a:rPr>
              <a:t>Par exemple :</a:t>
            </a:r>
          </a:p>
          <a:p>
            <a:pPr>
              <a:lnSpc>
                <a:spcPct val="107000"/>
              </a:lnSpc>
              <a:spcAft>
                <a:spcPts val="800"/>
              </a:spcAft>
            </a:pPr>
            <a:endParaRPr lang="fr-FR" sz="1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076840C7-C4BC-471E-80A1-18290F741BC6}"/>
              </a:ext>
            </a:extLst>
          </p:cNvPr>
          <p:cNvPicPr/>
          <p:nvPr/>
        </p:nvPicPr>
        <p:blipFill>
          <a:blip r:embed="rId2">
            <a:extLst>
              <a:ext uri="{28A0092B-C50C-407E-A947-70E740481C1C}">
                <a14:useLocalDpi xmlns:a14="http://schemas.microsoft.com/office/drawing/2010/main" val="0"/>
              </a:ext>
            </a:extLst>
          </a:blip>
          <a:stretch>
            <a:fillRect/>
          </a:stretch>
        </p:blipFill>
        <p:spPr>
          <a:xfrm>
            <a:off x="798830" y="3295650"/>
            <a:ext cx="3286125" cy="2013737"/>
          </a:xfrm>
          <a:prstGeom prst="rect">
            <a:avLst/>
          </a:prstGeom>
        </p:spPr>
      </p:pic>
      <p:sp>
        <p:nvSpPr>
          <p:cNvPr id="4" name="Rectangle 3">
            <a:extLst>
              <a:ext uri="{FF2B5EF4-FFF2-40B4-BE49-F238E27FC236}">
                <a16:creationId xmlns:a16="http://schemas.microsoft.com/office/drawing/2014/main" id="{3AA6894D-5A8F-4165-9721-BA1AF46E4831}"/>
              </a:ext>
            </a:extLst>
          </p:cNvPr>
          <p:cNvSpPr/>
          <p:nvPr/>
        </p:nvSpPr>
        <p:spPr>
          <a:xfrm>
            <a:off x="122555" y="5501219"/>
            <a:ext cx="6868795" cy="968278"/>
          </a:xfrm>
          <a:prstGeom prst="rect">
            <a:avLst/>
          </a:prstGeom>
        </p:spPr>
        <p:txBody>
          <a:bodyPr wrap="square">
            <a:spAutoFit/>
          </a:bodyPr>
          <a:lstStyle/>
          <a:p>
            <a:pPr marL="342900" lvl="0" indent="-342900" algn="just">
              <a:lnSpc>
                <a:spcPct val="107000"/>
              </a:lnSpc>
              <a:spcAft>
                <a:spcPts val="800"/>
              </a:spcAft>
              <a:buFont typeface="Symbol" panose="05050102010706020507" pitchFamily="18" charset="2"/>
              <a:buChar char=""/>
            </a:pPr>
            <a:r>
              <a:rPr lang="fr-FR" dirty="0">
                <a:latin typeface="Calibri" panose="020F0502020204030204" pitchFamily="34" charset="0"/>
                <a:ea typeface="Calibri" panose="020F0502020204030204" pitchFamily="34" charset="0"/>
                <a:cs typeface="Times New Roman" panose="02020603050405020304" pitchFamily="18" charset="0"/>
              </a:rPr>
              <a:t>Stéphanie 25ans fan de la série GAMES OF TRONES a décidé de tester la réalité virtuelle avec sa série préférée en choisissant le plus gros forfait représentant tous les sens.</a:t>
            </a:r>
            <a:endParaRPr lang="fr-FR" sz="1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descr="Une image contenant personne, petit, jeune, garçon&#10;&#10;Description générée automatiquement">
            <a:extLst>
              <a:ext uri="{FF2B5EF4-FFF2-40B4-BE49-F238E27FC236}">
                <a16:creationId xmlns:a16="http://schemas.microsoft.com/office/drawing/2014/main" id="{8781F9E2-EE80-4FFA-8669-635A6D8C45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8300" y="3076575"/>
            <a:ext cx="1703182" cy="2305702"/>
          </a:xfrm>
          <a:prstGeom prst="rect">
            <a:avLst/>
          </a:prstGeom>
        </p:spPr>
      </p:pic>
      <p:sp>
        <p:nvSpPr>
          <p:cNvPr id="7" name="ZoneTexte 6">
            <a:extLst>
              <a:ext uri="{FF2B5EF4-FFF2-40B4-BE49-F238E27FC236}">
                <a16:creationId xmlns:a16="http://schemas.microsoft.com/office/drawing/2014/main" id="{A36BFE3C-254B-42BC-93A6-75617EC8BF57}"/>
              </a:ext>
            </a:extLst>
          </p:cNvPr>
          <p:cNvSpPr txBox="1"/>
          <p:nvPr/>
        </p:nvSpPr>
        <p:spPr>
          <a:xfrm>
            <a:off x="8467279" y="3001063"/>
            <a:ext cx="3483250" cy="1754326"/>
          </a:xfrm>
          <a:prstGeom prst="rect">
            <a:avLst/>
          </a:prstGeom>
          <a:noFill/>
        </p:spPr>
        <p:txBody>
          <a:bodyPr wrap="square" rtlCol="0">
            <a:spAutoFit/>
          </a:bodyPr>
          <a:lstStyle/>
          <a:p>
            <a:pPr marL="285750" indent="-285750" algn="just">
              <a:buFont typeface="Arial" panose="020B0604020202020204" pitchFamily="34" charset="0"/>
              <a:buChar char="•"/>
            </a:pPr>
            <a:r>
              <a:rPr lang="fr-FR" dirty="0"/>
              <a:t>Lucas 11ans adore découvrir et tester de nouvelles activités c’est pourquoi il s’est rendu chez SERIAL BOX pour tester notre nouveau concept avec la série RICK ET MORTY. </a:t>
            </a:r>
          </a:p>
        </p:txBody>
      </p:sp>
      <p:sp>
        <p:nvSpPr>
          <p:cNvPr id="8" name="ZoneTexte 7">
            <a:extLst>
              <a:ext uri="{FF2B5EF4-FFF2-40B4-BE49-F238E27FC236}">
                <a16:creationId xmlns:a16="http://schemas.microsoft.com/office/drawing/2014/main" id="{5D66E110-F447-8442-B86D-3000ECA7B4EE}"/>
              </a:ext>
            </a:extLst>
          </p:cNvPr>
          <p:cNvSpPr txBox="1"/>
          <p:nvPr/>
        </p:nvSpPr>
        <p:spPr>
          <a:xfrm>
            <a:off x="11552663" y="6300439"/>
            <a:ext cx="397866" cy="461665"/>
          </a:xfrm>
          <a:prstGeom prst="rect">
            <a:avLst/>
          </a:prstGeom>
          <a:noFill/>
        </p:spPr>
        <p:txBody>
          <a:bodyPr wrap="none" rtlCol="0">
            <a:spAutoFit/>
          </a:bodyPr>
          <a:lstStyle/>
          <a:p>
            <a:r>
              <a:rPr lang="fr-FR" sz="2400" dirty="0"/>
              <a:t>9</a:t>
            </a:r>
            <a:r>
              <a:rPr lang="fr-FR" dirty="0"/>
              <a:t>.</a:t>
            </a:r>
          </a:p>
        </p:txBody>
      </p:sp>
    </p:spTree>
    <p:extLst>
      <p:ext uri="{BB962C8B-B14F-4D97-AF65-F5344CB8AC3E}">
        <p14:creationId xmlns:p14="http://schemas.microsoft.com/office/powerpoint/2010/main" val="2216341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Image 2">
            <a:extLst>
              <a:ext uri="{FF2B5EF4-FFF2-40B4-BE49-F238E27FC236}">
                <a16:creationId xmlns:a16="http://schemas.microsoft.com/office/drawing/2014/main" id="{49637C74-85DC-4A9C-8886-7B17285F59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445" y="1311276"/>
            <a:ext cx="2825750" cy="2336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Image 7">
            <a:extLst>
              <a:ext uri="{FF2B5EF4-FFF2-40B4-BE49-F238E27FC236}">
                <a16:creationId xmlns:a16="http://schemas.microsoft.com/office/drawing/2014/main" id="{E3316B89-B78D-4F35-AF15-DE343F0EB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45" y="4386045"/>
            <a:ext cx="2076450" cy="20764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Image 6">
            <a:extLst>
              <a:ext uri="{FF2B5EF4-FFF2-40B4-BE49-F238E27FC236}">
                <a16:creationId xmlns:a16="http://schemas.microsoft.com/office/drawing/2014/main" id="{F809F5E2-7E7F-48A8-A15D-69A2A752A9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1002" y="3179647"/>
            <a:ext cx="2298700" cy="22987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0">
            <a:extLst>
              <a:ext uri="{FF2B5EF4-FFF2-40B4-BE49-F238E27FC236}">
                <a16:creationId xmlns:a16="http://schemas.microsoft.com/office/drawing/2014/main" id="{121147F7-9E54-4970-8F31-D522D1418B69}"/>
              </a:ext>
            </a:extLst>
          </p:cNvPr>
          <p:cNvSpPr>
            <a:spLocks noChangeArrowheads="1"/>
          </p:cNvSpPr>
          <p:nvPr/>
        </p:nvSpPr>
        <p:spPr bwMode="auto">
          <a:xfrm>
            <a:off x="1198881" y="395229"/>
            <a:ext cx="11582942"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Les produits commercialisés dans notre boutique sont divers tel que : </a:t>
            </a:r>
            <a:endParaRPr kumimoji="0" lang="fr-FR" altLang="fr-FR"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8" name="Rectangle 12">
            <a:extLst>
              <a:ext uri="{FF2B5EF4-FFF2-40B4-BE49-F238E27FC236}">
                <a16:creationId xmlns:a16="http://schemas.microsoft.com/office/drawing/2014/main" id="{65096B6F-7BCE-4DF7-B469-FE53AF0A52BF}"/>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13">
            <a:extLst>
              <a:ext uri="{FF2B5EF4-FFF2-40B4-BE49-F238E27FC236}">
                <a16:creationId xmlns:a16="http://schemas.microsoft.com/office/drawing/2014/main" id="{B48E2EE3-3492-4462-8EAF-E72C1B5B0703}"/>
              </a:ext>
            </a:extLst>
          </p:cNvPr>
          <p:cNvSpPr>
            <a:spLocks noChangeArrowheads="1"/>
          </p:cNvSpPr>
          <p:nvPr/>
        </p:nvSpPr>
        <p:spPr bwMode="auto">
          <a:xfrm>
            <a:off x="0" y="2794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fr-FR" altLang="fr-FR"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0" name="Rectangle 15">
            <a:extLst>
              <a:ext uri="{FF2B5EF4-FFF2-40B4-BE49-F238E27FC236}">
                <a16:creationId xmlns:a16="http://schemas.microsoft.com/office/drawing/2014/main" id="{F9390EBD-60E1-45B6-957B-6AD0E2C71371}"/>
              </a:ext>
            </a:extLst>
          </p:cNvPr>
          <p:cNvSpPr>
            <a:spLocks noChangeArrowheads="1"/>
          </p:cNvSpPr>
          <p:nvPr/>
        </p:nvSpPr>
        <p:spPr bwMode="auto">
          <a:xfrm>
            <a:off x="0" y="2794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1" name="Rectangle 16">
            <a:extLst>
              <a:ext uri="{FF2B5EF4-FFF2-40B4-BE49-F238E27FC236}">
                <a16:creationId xmlns:a16="http://schemas.microsoft.com/office/drawing/2014/main" id="{B74F90B0-140E-4362-B657-AA0A214D5B9E}"/>
              </a:ext>
            </a:extLst>
          </p:cNvPr>
          <p:cNvSpPr>
            <a:spLocks noChangeArrowheads="1"/>
          </p:cNvSpPr>
          <p:nvPr/>
        </p:nvSpPr>
        <p:spPr bwMode="auto">
          <a:xfrm>
            <a:off x="0" y="48704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fr-FR" altLang="fr-FR"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fr-FR" altLang="fr-FR"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2" name="Rectangle 18">
            <a:extLst>
              <a:ext uri="{FF2B5EF4-FFF2-40B4-BE49-F238E27FC236}">
                <a16:creationId xmlns:a16="http://schemas.microsoft.com/office/drawing/2014/main" id="{7379E3C1-31D0-44CE-AE5E-23F41009B0ED}"/>
              </a:ext>
            </a:extLst>
          </p:cNvPr>
          <p:cNvSpPr>
            <a:spLocks noChangeArrowheads="1"/>
          </p:cNvSpPr>
          <p:nvPr/>
        </p:nvSpPr>
        <p:spPr bwMode="auto">
          <a:xfrm>
            <a:off x="0" y="48704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3" name="Rectangle 19">
            <a:extLst>
              <a:ext uri="{FF2B5EF4-FFF2-40B4-BE49-F238E27FC236}">
                <a16:creationId xmlns:a16="http://schemas.microsoft.com/office/drawing/2014/main" id="{E3D48A35-0B91-4EAC-B4BA-E3D7FF1FB356}"/>
              </a:ext>
            </a:extLst>
          </p:cNvPr>
          <p:cNvSpPr>
            <a:spLocks noChangeArrowheads="1"/>
          </p:cNvSpPr>
          <p:nvPr/>
        </p:nvSpPr>
        <p:spPr bwMode="auto">
          <a:xfrm>
            <a:off x="0" y="7169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4" name="Rectangle 20">
            <a:extLst>
              <a:ext uri="{FF2B5EF4-FFF2-40B4-BE49-F238E27FC236}">
                <a16:creationId xmlns:a16="http://schemas.microsoft.com/office/drawing/2014/main" id="{CDDA27D2-DA2C-4CEF-B4FF-59952FC701EE}"/>
              </a:ext>
            </a:extLst>
          </p:cNvPr>
          <p:cNvSpPr>
            <a:spLocks noChangeArrowheads="1"/>
          </p:cNvSpPr>
          <p:nvPr/>
        </p:nvSpPr>
        <p:spPr bwMode="auto">
          <a:xfrm>
            <a:off x="0" y="120840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6" name="ZoneTexte 15">
            <a:extLst>
              <a:ext uri="{FF2B5EF4-FFF2-40B4-BE49-F238E27FC236}">
                <a16:creationId xmlns:a16="http://schemas.microsoft.com/office/drawing/2014/main" id="{B474F164-8E93-4538-8062-201FC5D0EBBE}"/>
              </a:ext>
            </a:extLst>
          </p:cNvPr>
          <p:cNvSpPr txBox="1"/>
          <p:nvPr/>
        </p:nvSpPr>
        <p:spPr>
          <a:xfrm>
            <a:off x="4064000" y="1666240"/>
            <a:ext cx="4525364" cy="1200329"/>
          </a:xfrm>
          <a:prstGeom prst="rect">
            <a:avLst/>
          </a:prstGeom>
          <a:noFill/>
        </p:spPr>
        <p:txBody>
          <a:bodyPr wrap="square" rtlCol="0">
            <a:spAutoFit/>
          </a:bodyPr>
          <a:lstStyle/>
          <a:p>
            <a:r>
              <a:rPr lang="fr-FR" sz="2400" dirty="0"/>
              <a:t>Lunette à réalité virtuelle au prix de 150€ variable selon le modèle sélectionné.</a:t>
            </a:r>
          </a:p>
        </p:txBody>
      </p:sp>
      <p:sp>
        <p:nvSpPr>
          <p:cNvPr id="17" name="ZoneTexte 16">
            <a:extLst>
              <a:ext uri="{FF2B5EF4-FFF2-40B4-BE49-F238E27FC236}">
                <a16:creationId xmlns:a16="http://schemas.microsoft.com/office/drawing/2014/main" id="{C7CEBDD9-AAE6-47D1-B1C1-12B273937915}"/>
              </a:ext>
            </a:extLst>
          </p:cNvPr>
          <p:cNvSpPr txBox="1"/>
          <p:nvPr/>
        </p:nvSpPr>
        <p:spPr>
          <a:xfrm>
            <a:off x="3078480" y="4624070"/>
            <a:ext cx="2298700" cy="1200329"/>
          </a:xfrm>
          <a:prstGeom prst="rect">
            <a:avLst/>
          </a:prstGeom>
          <a:noFill/>
        </p:spPr>
        <p:txBody>
          <a:bodyPr wrap="square" rtlCol="0">
            <a:spAutoFit/>
          </a:bodyPr>
          <a:lstStyle/>
          <a:p>
            <a:r>
              <a:rPr lang="fr-FR" sz="2400" dirty="0"/>
              <a:t>Verre style moyen-âge au prix de 19.99€</a:t>
            </a:r>
          </a:p>
        </p:txBody>
      </p:sp>
      <p:sp>
        <p:nvSpPr>
          <p:cNvPr id="18" name="ZoneTexte 17">
            <a:extLst>
              <a:ext uri="{FF2B5EF4-FFF2-40B4-BE49-F238E27FC236}">
                <a16:creationId xmlns:a16="http://schemas.microsoft.com/office/drawing/2014/main" id="{F7400A87-C030-41DC-8630-53D7B7660C6B}"/>
              </a:ext>
            </a:extLst>
          </p:cNvPr>
          <p:cNvSpPr txBox="1"/>
          <p:nvPr/>
        </p:nvSpPr>
        <p:spPr>
          <a:xfrm>
            <a:off x="8289924" y="3145976"/>
            <a:ext cx="3816095" cy="1938992"/>
          </a:xfrm>
          <a:prstGeom prst="rect">
            <a:avLst/>
          </a:prstGeom>
          <a:noFill/>
        </p:spPr>
        <p:txBody>
          <a:bodyPr wrap="square" rtlCol="0">
            <a:spAutoFit/>
          </a:bodyPr>
          <a:lstStyle/>
          <a:p>
            <a:pPr algn="just"/>
            <a:r>
              <a:rPr lang="fr-FR" sz="2400" dirty="0"/>
              <a:t>Déguisement de zombie sanglant disponible en taille adulte et en taille enfants au prix de 19€ (taille enfant)</a:t>
            </a:r>
          </a:p>
          <a:p>
            <a:pPr algn="just"/>
            <a:r>
              <a:rPr lang="fr-FR" sz="2400" dirty="0"/>
              <a:t>Et 25€ (taille adulte).</a:t>
            </a:r>
          </a:p>
        </p:txBody>
      </p:sp>
      <p:sp>
        <p:nvSpPr>
          <p:cNvPr id="19" name="ZoneTexte 18">
            <a:extLst>
              <a:ext uri="{FF2B5EF4-FFF2-40B4-BE49-F238E27FC236}">
                <a16:creationId xmlns:a16="http://schemas.microsoft.com/office/drawing/2014/main" id="{D8981B5A-9316-6942-91C0-6F65F226DB91}"/>
              </a:ext>
            </a:extLst>
          </p:cNvPr>
          <p:cNvSpPr txBox="1"/>
          <p:nvPr/>
        </p:nvSpPr>
        <p:spPr>
          <a:xfrm>
            <a:off x="11552663" y="6300439"/>
            <a:ext cx="553357" cy="461665"/>
          </a:xfrm>
          <a:prstGeom prst="rect">
            <a:avLst/>
          </a:prstGeom>
          <a:noFill/>
        </p:spPr>
        <p:txBody>
          <a:bodyPr wrap="none" rtlCol="0">
            <a:spAutoFit/>
          </a:bodyPr>
          <a:lstStyle/>
          <a:p>
            <a:r>
              <a:rPr lang="fr-FR" sz="2400" dirty="0"/>
              <a:t>10</a:t>
            </a:r>
            <a:r>
              <a:rPr lang="fr-FR" dirty="0"/>
              <a:t>.</a:t>
            </a:r>
          </a:p>
        </p:txBody>
      </p:sp>
    </p:spTree>
    <p:extLst>
      <p:ext uri="{BB962C8B-B14F-4D97-AF65-F5344CB8AC3E}">
        <p14:creationId xmlns:p14="http://schemas.microsoft.com/office/powerpoint/2010/main" val="1868570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ersonne, extérieur, homme, ciel&#10;&#10;Description générée automatiquement">
            <a:extLst>
              <a:ext uri="{FF2B5EF4-FFF2-40B4-BE49-F238E27FC236}">
                <a16:creationId xmlns:a16="http://schemas.microsoft.com/office/drawing/2014/main" id="{F68A94F4-E05A-4317-B3F5-84126DA64D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350" y="571500"/>
            <a:ext cx="2857500" cy="2857500"/>
          </a:xfrm>
          <a:prstGeom prst="rect">
            <a:avLst/>
          </a:prstGeom>
        </p:spPr>
      </p:pic>
      <p:pic>
        <p:nvPicPr>
          <p:cNvPr id="5" name="Image 4" descr="Une image contenant habits&#10;&#10;Description générée automatiquement">
            <a:extLst>
              <a:ext uri="{FF2B5EF4-FFF2-40B4-BE49-F238E27FC236}">
                <a16:creationId xmlns:a16="http://schemas.microsoft.com/office/drawing/2014/main" id="{B1CA9A99-99E7-4932-9684-E892404906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350" y="3754120"/>
            <a:ext cx="2857500" cy="2774950"/>
          </a:xfrm>
          <a:prstGeom prst="rect">
            <a:avLst/>
          </a:prstGeom>
        </p:spPr>
      </p:pic>
      <p:pic>
        <p:nvPicPr>
          <p:cNvPr id="7" name="Image 6" descr="Une image contenant habits, personne, jeune, garçon&#10;&#10;Description générée automatiquement">
            <a:extLst>
              <a:ext uri="{FF2B5EF4-FFF2-40B4-BE49-F238E27FC236}">
                <a16:creationId xmlns:a16="http://schemas.microsoft.com/office/drawing/2014/main" id="{0E54D618-6032-46ED-A461-0DD587DC3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5853" y="1503611"/>
            <a:ext cx="2968308" cy="3850778"/>
          </a:xfrm>
          <a:prstGeom prst="rect">
            <a:avLst/>
          </a:prstGeom>
        </p:spPr>
      </p:pic>
      <p:sp>
        <p:nvSpPr>
          <p:cNvPr id="8" name="ZoneTexte 7">
            <a:extLst>
              <a:ext uri="{FF2B5EF4-FFF2-40B4-BE49-F238E27FC236}">
                <a16:creationId xmlns:a16="http://schemas.microsoft.com/office/drawing/2014/main" id="{A946046D-62FD-43AD-BDBF-9D08419DAD30}"/>
              </a:ext>
            </a:extLst>
          </p:cNvPr>
          <p:cNvSpPr txBox="1"/>
          <p:nvPr/>
        </p:nvSpPr>
        <p:spPr>
          <a:xfrm>
            <a:off x="4573110" y="1503611"/>
            <a:ext cx="3626509" cy="3108543"/>
          </a:xfrm>
          <a:prstGeom prst="rect">
            <a:avLst/>
          </a:prstGeom>
          <a:noFill/>
        </p:spPr>
        <p:txBody>
          <a:bodyPr wrap="square" rtlCol="0">
            <a:spAutoFit/>
          </a:bodyPr>
          <a:lstStyle/>
          <a:p>
            <a:pPr algn="just"/>
            <a:r>
              <a:rPr lang="fr-FR" sz="2800" dirty="0"/>
              <a:t>Déguisement sur le thèmes de Games of Trônes disponible pour adulte et pour enfant</a:t>
            </a:r>
          </a:p>
          <a:p>
            <a:endParaRPr lang="fr-FR" sz="2800" dirty="0"/>
          </a:p>
          <a:p>
            <a:pPr marL="342900" indent="-342900">
              <a:buFont typeface="Arial" panose="020B0604020202020204" pitchFamily="34" charset="0"/>
              <a:buChar char="•"/>
            </a:pPr>
            <a:r>
              <a:rPr lang="fr-FR" sz="2800" dirty="0"/>
              <a:t> 45€ (taille adulte) </a:t>
            </a:r>
          </a:p>
          <a:p>
            <a:pPr marL="342900" indent="-342900">
              <a:buFont typeface="Arial" panose="020B0604020202020204" pitchFamily="34" charset="0"/>
              <a:buChar char="•"/>
            </a:pPr>
            <a:r>
              <a:rPr lang="fr-FR" sz="2800" dirty="0"/>
              <a:t>30€ (taille enfant)</a:t>
            </a:r>
          </a:p>
        </p:txBody>
      </p:sp>
      <p:sp>
        <p:nvSpPr>
          <p:cNvPr id="6" name="ZoneTexte 5">
            <a:extLst>
              <a:ext uri="{FF2B5EF4-FFF2-40B4-BE49-F238E27FC236}">
                <a16:creationId xmlns:a16="http://schemas.microsoft.com/office/drawing/2014/main" id="{2D7A4592-A85D-2D48-919B-FEC445592D4D}"/>
              </a:ext>
            </a:extLst>
          </p:cNvPr>
          <p:cNvSpPr txBox="1"/>
          <p:nvPr/>
        </p:nvSpPr>
        <p:spPr>
          <a:xfrm>
            <a:off x="11552663" y="6300439"/>
            <a:ext cx="553357" cy="461665"/>
          </a:xfrm>
          <a:prstGeom prst="rect">
            <a:avLst/>
          </a:prstGeom>
          <a:noFill/>
        </p:spPr>
        <p:txBody>
          <a:bodyPr wrap="none" rtlCol="0">
            <a:spAutoFit/>
          </a:bodyPr>
          <a:lstStyle/>
          <a:p>
            <a:r>
              <a:rPr lang="fr-FR" sz="2400" dirty="0"/>
              <a:t>10</a:t>
            </a:r>
            <a:r>
              <a:rPr lang="fr-FR" dirty="0"/>
              <a:t>.</a:t>
            </a:r>
          </a:p>
        </p:txBody>
      </p:sp>
    </p:spTree>
    <p:extLst>
      <p:ext uri="{BB962C8B-B14F-4D97-AF65-F5344CB8AC3E}">
        <p14:creationId xmlns:p14="http://schemas.microsoft.com/office/powerpoint/2010/main" val="3989804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61B239B-4C1C-4EBA-A1BB-5F96464FED93}"/>
              </a:ext>
            </a:extLst>
          </p:cNvPr>
          <p:cNvSpPr txBox="1"/>
          <p:nvPr/>
        </p:nvSpPr>
        <p:spPr>
          <a:xfrm>
            <a:off x="2495550" y="333375"/>
            <a:ext cx="6867525" cy="584775"/>
          </a:xfrm>
          <a:prstGeom prst="rect">
            <a:avLst/>
          </a:prstGeom>
          <a:noFill/>
        </p:spPr>
        <p:txBody>
          <a:bodyPr wrap="square" rtlCol="0">
            <a:spAutoFit/>
          </a:bodyPr>
          <a:lstStyle/>
          <a:p>
            <a:pPr algn="ctr"/>
            <a:r>
              <a:rPr lang="fr-FR" sz="3200" dirty="0"/>
              <a:t>Calendrier évènementiel :</a:t>
            </a:r>
          </a:p>
        </p:txBody>
      </p:sp>
      <p:sp>
        <p:nvSpPr>
          <p:cNvPr id="3" name="ZoneTexte 2">
            <a:extLst>
              <a:ext uri="{FF2B5EF4-FFF2-40B4-BE49-F238E27FC236}">
                <a16:creationId xmlns:a16="http://schemas.microsoft.com/office/drawing/2014/main" id="{9C312DD8-140C-4A19-93C3-CA1598554AB2}"/>
              </a:ext>
            </a:extLst>
          </p:cNvPr>
          <p:cNvSpPr txBox="1"/>
          <p:nvPr/>
        </p:nvSpPr>
        <p:spPr>
          <a:xfrm>
            <a:off x="1057275" y="1409700"/>
            <a:ext cx="9810750" cy="2523768"/>
          </a:xfrm>
          <a:prstGeom prst="rect">
            <a:avLst/>
          </a:prstGeom>
          <a:noFill/>
        </p:spPr>
        <p:txBody>
          <a:bodyPr wrap="square" rtlCol="0">
            <a:spAutoFit/>
          </a:bodyPr>
          <a:lstStyle/>
          <a:p>
            <a:pPr marL="285750" indent="-285750">
              <a:buFont typeface="Arial" panose="020B0604020202020204" pitchFamily="34" charset="0"/>
              <a:buChar char="•"/>
            </a:pPr>
            <a:r>
              <a:rPr lang="fr-FR" sz="2800" dirty="0"/>
              <a:t>Journée découverte prévu le </a:t>
            </a:r>
            <a:r>
              <a:rPr lang="fr-FR" sz="2800" dirty="0">
                <a:highlight>
                  <a:srgbClr val="FF0000"/>
                </a:highlight>
              </a:rPr>
              <a:t>mercredi 10 avril de 10H à 22H </a:t>
            </a:r>
          </a:p>
          <a:p>
            <a:pPr marL="285750" indent="-285750">
              <a:buFont typeface="Arial" panose="020B0604020202020204" pitchFamily="34" charset="0"/>
              <a:buChar char="•"/>
            </a:pPr>
            <a:endParaRPr lang="fr-FR" sz="2800" dirty="0"/>
          </a:p>
          <a:p>
            <a:pPr marL="285750" indent="-285750">
              <a:buFont typeface="Arial" panose="020B0604020202020204" pitchFamily="34" charset="0"/>
              <a:buChar char="•"/>
            </a:pPr>
            <a:r>
              <a:rPr lang="fr-FR" sz="2800" dirty="0"/>
              <a:t>Participation au festival  SERIE MANIA du </a:t>
            </a:r>
            <a:r>
              <a:rPr lang="fr-FR" sz="2800" dirty="0">
                <a:highlight>
                  <a:srgbClr val="FF0000"/>
                </a:highlight>
              </a:rPr>
              <a:t>25 au 27 mars 2019</a:t>
            </a:r>
          </a:p>
          <a:p>
            <a:pPr marL="285750" indent="-285750">
              <a:buFont typeface="Arial" panose="020B0604020202020204" pitchFamily="34" charset="0"/>
              <a:buChar char="•"/>
            </a:pPr>
            <a:endParaRPr lang="fr-FR" sz="2800" dirty="0"/>
          </a:p>
          <a:p>
            <a:pPr marL="285750" indent="-285750">
              <a:buFont typeface="Arial" panose="020B0604020202020204" pitchFamily="34" charset="0"/>
              <a:buChar char="•"/>
            </a:pPr>
            <a:r>
              <a:rPr lang="fr-FR" sz="2800" dirty="0"/>
              <a:t>Participation au PARIS GAMES WEEK  du </a:t>
            </a:r>
            <a:r>
              <a:rPr lang="fr-FR" sz="2800" dirty="0">
                <a:highlight>
                  <a:srgbClr val="FF0000"/>
                </a:highlight>
              </a:rPr>
              <a:t>26 au 30 octobre 2019</a:t>
            </a:r>
          </a:p>
          <a:p>
            <a:pPr marL="285750" indent="-285750">
              <a:buFont typeface="Arial" panose="020B0604020202020204" pitchFamily="34" charset="0"/>
              <a:buChar char="•"/>
            </a:pPr>
            <a:endParaRPr lang="fr-FR" dirty="0"/>
          </a:p>
        </p:txBody>
      </p:sp>
      <p:sp>
        <p:nvSpPr>
          <p:cNvPr id="4" name="ZoneTexte 3">
            <a:extLst>
              <a:ext uri="{FF2B5EF4-FFF2-40B4-BE49-F238E27FC236}">
                <a16:creationId xmlns:a16="http://schemas.microsoft.com/office/drawing/2014/main" id="{D8214E75-A09F-4C94-814E-FDFC678804A7}"/>
              </a:ext>
            </a:extLst>
          </p:cNvPr>
          <p:cNvSpPr txBox="1"/>
          <p:nvPr/>
        </p:nvSpPr>
        <p:spPr>
          <a:xfrm>
            <a:off x="1057275" y="3933468"/>
            <a:ext cx="7620000" cy="3323987"/>
          </a:xfrm>
          <a:prstGeom prst="rect">
            <a:avLst/>
          </a:prstGeom>
          <a:noFill/>
        </p:spPr>
        <p:txBody>
          <a:bodyPr wrap="square" rtlCol="0">
            <a:spAutoFit/>
          </a:bodyPr>
          <a:lstStyle/>
          <a:p>
            <a:r>
              <a:rPr lang="fr-FR" sz="3200" u="sng" dirty="0"/>
              <a:t>Possibilité d’organiser des évènements </a:t>
            </a:r>
            <a:r>
              <a:rPr lang="fr-FR" sz="3200" dirty="0"/>
              <a:t>:</a:t>
            </a:r>
          </a:p>
          <a:p>
            <a:endParaRPr lang="fr-FR" sz="3200" dirty="0"/>
          </a:p>
          <a:p>
            <a:pPr marL="285750" indent="-285750">
              <a:buFont typeface="Arial" panose="020B0604020202020204" pitchFamily="34" charset="0"/>
              <a:buChar char="•"/>
            </a:pPr>
            <a:r>
              <a:rPr lang="fr-FR" sz="3200" dirty="0"/>
              <a:t>Anniversaires (max 15 personnes)</a:t>
            </a:r>
          </a:p>
          <a:p>
            <a:pPr marL="285750" indent="-285750">
              <a:buFont typeface="Arial" panose="020B0604020202020204" pitchFamily="34" charset="0"/>
              <a:buChar char="•"/>
            </a:pPr>
            <a:r>
              <a:rPr lang="fr-FR" sz="3200" dirty="0"/>
              <a:t>Enterrement vie de jeunes filles/garçons</a:t>
            </a:r>
          </a:p>
          <a:p>
            <a:pPr marL="285750" indent="-285750">
              <a:buFont typeface="Arial" panose="020B0604020202020204" pitchFamily="34" charset="0"/>
              <a:buChar char="•"/>
            </a:pPr>
            <a:r>
              <a:rPr lang="fr-FR" sz="3200" dirty="0"/>
              <a:t>Sortie entreprise </a:t>
            </a:r>
          </a:p>
          <a:p>
            <a:pPr marL="285750" indent="-285750">
              <a:buFont typeface="Arial" panose="020B0604020202020204" pitchFamily="34" charset="0"/>
              <a:buChar char="•"/>
            </a:pPr>
            <a:endParaRPr lang="fr-FR" sz="3200" dirty="0"/>
          </a:p>
          <a:p>
            <a:pPr marL="285750" indent="-285750">
              <a:buFont typeface="Arial" panose="020B0604020202020204" pitchFamily="34" charset="0"/>
              <a:buChar char="•"/>
            </a:pPr>
            <a:endParaRPr lang="fr-FR" dirty="0"/>
          </a:p>
        </p:txBody>
      </p:sp>
      <p:sp>
        <p:nvSpPr>
          <p:cNvPr id="5" name="ZoneTexte 4">
            <a:extLst>
              <a:ext uri="{FF2B5EF4-FFF2-40B4-BE49-F238E27FC236}">
                <a16:creationId xmlns:a16="http://schemas.microsoft.com/office/drawing/2014/main" id="{AA24362C-96C2-754E-90B0-BBDB355B2F86}"/>
              </a:ext>
            </a:extLst>
          </p:cNvPr>
          <p:cNvSpPr txBox="1"/>
          <p:nvPr/>
        </p:nvSpPr>
        <p:spPr>
          <a:xfrm>
            <a:off x="11552663" y="6300439"/>
            <a:ext cx="553357" cy="461665"/>
          </a:xfrm>
          <a:prstGeom prst="rect">
            <a:avLst/>
          </a:prstGeom>
          <a:noFill/>
        </p:spPr>
        <p:txBody>
          <a:bodyPr wrap="none" rtlCol="0">
            <a:spAutoFit/>
          </a:bodyPr>
          <a:lstStyle/>
          <a:p>
            <a:r>
              <a:rPr lang="fr-FR" sz="2400" dirty="0"/>
              <a:t>11</a:t>
            </a:r>
            <a:r>
              <a:rPr lang="fr-FR" dirty="0"/>
              <a:t>.</a:t>
            </a:r>
          </a:p>
        </p:txBody>
      </p:sp>
    </p:spTree>
    <p:extLst>
      <p:ext uri="{BB962C8B-B14F-4D97-AF65-F5344CB8AC3E}">
        <p14:creationId xmlns:p14="http://schemas.microsoft.com/office/powerpoint/2010/main" val="265749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pic>
        <p:nvPicPr>
          <p:cNvPr id="288" name="Picture 12">
            <a:extLst>
              <a:ext uri="{FF2B5EF4-FFF2-40B4-BE49-F238E27FC236}">
                <a16:creationId xmlns:a16="http://schemas.microsoft.com/office/drawing/2014/main" id="{887B6CC8-3E14-493D-A78F-075CD2E8616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ZoneTexte 7">
            <a:extLst>
              <a:ext uri="{FF2B5EF4-FFF2-40B4-BE49-F238E27FC236}">
                <a16:creationId xmlns:a16="http://schemas.microsoft.com/office/drawing/2014/main" id="{32DAC5CD-36CA-4733-8F71-EA2EBCF7BC7F}"/>
              </a:ext>
            </a:extLst>
          </p:cNvPr>
          <p:cNvSpPr txBox="1"/>
          <p:nvPr/>
        </p:nvSpPr>
        <p:spPr>
          <a:xfrm>
            <a:off x="5459709" y="4050264"/>
            <a:ext cx="5700416" cy="1412858"/>
          </a:xfrm>
          <a:prstGeom prst="rect">
            <a:avLst/>
          </a:prstGeom>
        </p:spPr>
        <p:txBody>
          <a:bodyPr vert="horz" lIns="91440" tIns="45720" rIns="91440" bIns="45720" rtlCol="0" anchor="b">
            <a:normAutofit/>
          </a:bodyPr>
          <a:lstStyle/>
          <a:p>
            <a:pPr algn="r">
              <a:spcBef>
                <a:spcPct val="0"/>
              </a:spcBef>
              <a:spcAft>
                <a:spcPts val="600"/>
              </a:spcAft>
            </a:pPr>
            <a:r>
              <a:rPr lang="en-US" sz="4000" cap="all" dirty="0" err="1">
                <a:ln w="3175" cmpd="sng">
                  <a:noFill/>
                </a:ln>
                <a:latin typeface="+mj-lt"/>
                <a:ea typeface="+mj-ea"/>
                <a:cs typeface="+mj-cs"/>
              </a:rPr>
              <a:t>Partenaires</a:t>
            </a:r>
            <a:r>
              <a:rPr lang="en-US" sz="4000" cap="all" dirty="0">
                <a:ln w="3175" cmpd="sng">
                  <a:noFill/>
                </a:ln>
                <a:latin typeface="+mj-lt"/>
                <a:ea typeface="+mj-ea"/>
                <a:cs typeface="+mj-cs"/>
              </a:rPr>
              <a:t> :</a:t>
            </a:r>
          </a:p>
        </p:txBody>
      </p:sp>
      <p:grpSp>
        <p:nvGrpSpPr>
          <p:cNvPr id="289" name="Group 14">
            <a:extLst>
              <a:ext uri="{FF2B5EF4-FFF2-40B4-BE49-F238E27FC236}">
                <a16:creationId xmlns:a16="http://schemas.microsoft.com/office/drawing/2014/main" id="{AB9053A5-C1DA-43AF-A312-5F5C1DAB39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4394" y="-307365"/>
            <a:ext cx="3985781" cy="2941419"/>
            <a:chOff x="1304394" y="-307365"/>
            <a:chExt cx="3985781" cy="2941419"/>
          </a:xfrm>
        </p:grpSpPr>
        <p:sp>
          <p:nvSpPr>
            <p:cNvPr id="290" name="Freeform 394">
              <a:extLst>
                <a:ext uri="{FF2B5EF4-FFF2-40B4-BE49-F238E27FC236}">
                  <a16:creationId xmlns:a16="http://schemas.microsoft.com/office/drawing/2014/main" id="{2A0CC989-DFC3-4120-AFB4-47E5A6FE0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1339066">
              <a:off x="1353416" y="-307365"/>
              <a:ext cx="3936759" cy="2941419"/>
            </a:xfrm>
            <a:custGeom>
              <a:avLst/>
              <a:gdLst>
                <a:gd name="connsiteX0" fmla="*/ 133467 w 3936759"/>
                <a:gd name="connsiteY0" fmla="*/ 2938615 h 2941419"/>
                <a:gd name="connsiteX1" fmla="*/ 115735 w 3936759"/>
                <a:gd name="connsiteY1" fmla="*/ 2941419 h 2941419"/>
                <a:gd name="connsiteX2" fmla="*/ 84727 w 3936759"/>
                <a:gd name="connsiteY2" fmla="*/ 2844877 h 2941419"/>
                <a:gd name="connsiteX3" fmla="*/ 0 w 3936759"/>
                <a:gd name="connsiteY3" fmla="*/ 2233444 h 2941419"/>
                <a:gd name="connsiteX4" fmla="*/ 2233444 w 3936759"/>
                <a:gd name="connsiteY4" fmla="*/ 0 h 2941419"/>
                <a:gd name="connsiteX5" fmla="*/ 3812728 w 3936759"/>
                <a:gd name="connsiteY5" fmla="*/ 654160 h 2941419"/>
                <a:gd name="connsiteX6" fmla="*/ 3936759 w 3936759"/>
                <a:gd name="connsiteY6" fmla="*/ 790630 h 2941419"/>
                <a:gd name="connsiteX7" fmla="*/ 3936759 w 3936759"/>
                <a:gd name="connsiteY7" fmla="*/ 816985 h 2941419"/>
                <a:gd name="connsiteX8" fmla="*/ 3800179 w 3936759"/>
                <a:gd name="connsiteY8" fmla="*/ 666709 h 2941419"/>
                <a:gd name="connsiteX9" fmla="*/ 2233444 w 3936759"/>
                <a:gd name="connsiteY9" fmla="*/ 17746 h 2941419"/>
                <a:gd name="connsiteX10" fmla="*/ 17746 w 3936759"/>
                <a:gd name="connsiteY10" fmla="*/ 2233444 h 2941419"/>
                <a:gd name="connsiteX11" fmla="*/ 101800 w 3936759"/>
                <a:gd name="connsiteY11" fmla="*/ 2840018 h 294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6759" h="2941419">
                  <a:moveTo>
                    <a:pt x="133467" y="2938615"/>
                  </a:moveTo>
                  <a:lnTo>
                    <a:pt x="115735" y="2941419"/>
                  </a:lnTo>
                  <a:lnTo>
                    <a:pt x="84727" y="2844877"/>
                  </a:lnTo>
                  <a:cubicBezTo>
                    <a:pt x="29540" y="2650559"/>
                    <a:pt x="0" y="2445451"/>
                    <a:pt x="0" y="2233444"/>
                  </a:cubicBezTo>
                  <a:cubicBezTo>
                    <a:pt x="0" y="999947"/>
                    <a:pt x="999947" y="0"/>
                    <a:pt x="2233444" y="0"/>
                  </a:cubicBezTo>
                  <a:cubicBezTo>
                    <a:pt x="2850193" y="0"/>
                    <a:pt x="3408554" y="249987"/>
                    <a:pt x="3812728" y="654160"/>
                  </a:cubicBezTo>
                  <a:lnTo>
                    <a:pt x="3936759" y="790630"/>
                  </a:lnTo>
                  <a:lnTo>
                    <a:pt x="3936759" y="816985"/>
                  </a:lnTo>
                  <a:lnTo>
                    <a:pt x="3800179" y="666709"/>
                  </a:lnTo>
                  <a:cubicBezTo>
                    <a:pt x="3399217" y="265747"/>
                    <a:pt x="2845293" y="17746"/>
                    <a:pt x="2233444" y="17746"/>
                  </a:cubicBezTo>
                  <a:cubicBezTo>
                    <a:pt x="1009748" y="17746"/>
                    <a:pt x="17746" y="1009748"/>
                    <a:pt x="17746" y="2233444"/>
                  </a:cubicBezTo>
                  <a:cubicBezTo>
                    <a:pt x="17746" y="2443767"/>
                    <a:pt x="47051" y="2647245"/>
                    <a:pt x="101800" y="2840018"/>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91" name="Group 16">
              <a:extLst>
                <a:ext uri="{FF2B5EF4-FFF2-40B4-BE49-F238E27FC236}">
                  <a16:creationId xmlns:a16="http://schemas.microsoft.com/office/drawing/2014/main" id="{CE1E7ACE-73DD-437A-B1B9-291571D4D48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304394" y="21544"/>
              <a:ext cx="3975954" cy="2449956"/>
              <a:chOff x="1304394" y="21544"/>
              <a:chExt cx="3975954" cy="2449956"/>
            </a:xfrm>
          </p:grpSpPr>
          <p:cxnSp>
            <p:nvCxnSpPr>
              <p:cNvPr id="18" name="Straight Connector 17">
                <a:extLst>
                  <a:ext uri="{FF2B5EF4-FFF2-40B4-BE49-F238E27FC236}">
                    <a16:creationId xmlns:a16="http://schemas.microsoft.com/office/drawing/2014/main" id="{D2F3C24E-E517-4A7A-B946-8A5893D7208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1339066" flipH="1">
                <a:off x="2815851" y="2336487"/>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18">
                <a:extLst>
                  <a:ext uri="{FF2B5EF4-FFF2-40B4-BE49-F238E27FC236}">
                    <a16:creationId xmlns:a16="http://schemas.microsoft.com/office/drawing/2014/main" id="{83CACF15-03C2-4A10-A07D-ABA98048470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1459066" flipH="1">
                <a:off x="2736381" y="2319978"/>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3D3B9F-C17A-4424-8F4F-0D8128B88A6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1579066" flipH="1">
                <a:off x="2656676" y="2301997"/>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3" name="Straight Connector 20">
                <a:extLst>
                  <a:ext uri="{FF2B5EF4-FFF2-40B4-BE49-F238E27FC236}">
                    <a16:creationId xmlns:a16="http://schemas.microsoft.com/office/drawing/2014/main" id="{C03EE5F7-AA63-400B-BF1D-6D763D408B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1699066" flipH="1">
                <a:off x="2581230" y="2278249"/>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226D913-A568-423C-9499-ECC87BC8958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1879066" flipH="1">
                <a:off x="2506369" y="2254199"/>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C220C04-727D-4794-A57C-1A02B77C45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1999066" flipH="1">
                <a:off x="2428832" y="2225571"/>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DAB2E54-F0AF-45DC-992F-A3A1C8BB6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119066" flipH="1">
                <a:off x="2353800" y="2197338"/>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3D945E3-A15D-47A3-8EB6-23B439070F6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239066" flipH="1">
                <a:off x="2280067" y="2166258"/>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D8F960F-CA24-4FFD-8D5F-355DD989C68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419066" flipH="1">
                <a:off x="2208872" y="2129070"/>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C87B8F8-7714-49F1-93DC-130BEC71E7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539066" flipH="1">
                <a:off x="2138715" y="2091236"/>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D67A59B-052A-487A-9D50-6D8BD07598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59066" flipH="1">
                <a:off x="2068953" y="2050897"/>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25237AD-EE94-4DA6-AA47-79ECFB8675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779066" flipH="1">
                <a:off x="2005435" y="2000924"/>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0A8D01E-FED0-4A7E-B9BF-CAB0E02A84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959066" flipH="1">
                <a:off x="1939015" y="1953060"/>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90B38C4-8550-4459-92B4-3F73A309602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079066" flipH="1">
                <a:off x="1876443" y="1905804"/>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79599C3-2D1E-441E-81AF-6147A49889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199066" flipH="1">
                <a:off x="1816218" y="1852408"/>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839B6C0-4DE1-4102-95BF-C796C35C56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319066" flipH="1">
                <a:off x="1754533" y="1800798"/>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AD9ED80-EDCC-46F5-A2E6-5FE76FE9ED2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499066" flipH="1">
                <a:off x="1695696" y="1745267"/>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8C517BD-914B-4685-A0BF-73DB82373F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619066" flipH="1">
                <a:off x="1642703" y="1688667"/>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AFC32E4-F706-4A25-A8B2-5B83451FB6B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739066" flipH="1">
                <a:off x="1589155" y="1628036"/>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6A6989-5B39-4F61-A22A-0F3E18C02D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59066" flipH="1">
                <a:off x="1540536" y="1562569"/>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C0FC5A6-81D9-4E23-A170-54128F2B9B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039066" flipH="1">
                <a:off x="1491369" y="1499398"/>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36ED7D3-D2B7-43AE-8CFF-7FABD5E7C4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159066" flipH="1">
                <a:off x="1447788" y="1434543"/>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10C7308-848B-4586-A47D-2670696FDB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279066" flipH="1">
                <a:off x="1407713" y="1364923"/>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E3D5DEF-B487-403F-966B-AEF0B268FD1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399066" flipH="1">
                <a:off x="1365089" y="1295438"/>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4113111-ED4B-4F56-B101-55723658C9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1339066" flipH="1">
                <a:off x="1304394" y="1247707"/>
                <a:ext cx="66968" cy="47328"/>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4F2BC75-FBDA-41B3-88C7-38E349F3A00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1339066" flipH="1">
                <a:off x="1318720" y="1181601"/>
                <a:ext cx="22648" cy="122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796E118-206D-4780-A364-A567349C85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1159066" flipH="1">
                <a:off x="2894376" y="2347314"/>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54FE736-4FCC-4ECF-BA0E-BB352552A6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1039066" flipH="1">
                <a:off x="2973756" y="2358488"/>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BF328C5-029B-4C2D-B8A7-2E12B00952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919066" flipH="1">
                <a:off x="3055518" y="2363011"/>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AB2667C-4A1F-4D93-8471-F9B6C49DB4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799066" flipH="1">
                <a:off x="3134595" y="2367109"/>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D892A37-0031-41EC-94AC-0F499D4CE7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619066" flipH="1">
                <a:off x="3214883" y="2366990"/>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416443D-3FE2-4387-9267-CAB11059A9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499066" flipH="1">
                <a:off x="3295171" y="2366870"/>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7847495-6164-4A90-BAA1-FC752DA3A88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379066" flipH="1">
                <a:off x="3374026" y="2358443"/>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58B2C55-08C5-4987-A0EC-B17DD8D0471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259066" flipH="1">
                <a:off x="3452881" y="2350015"/>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E2635E9-6648-4D84-ADBD-C1881C69EC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079066" flipH="1">
                <a:off x="3532355" y="2333990"/>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772D126-7F6C-4947-A033-C96DF0537D6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959066" flipH="1">
                <a:off x="3611828" y="2317964"/>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4CFAF6-6835-44A6-8504-561175532C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839066" flipH="1">
                <a:off x="3691302" y="2301939"/>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105136E-E301-4BF0-BDA5-891713E361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719066" flipH="1">
                <a:off x="3766911" y="2279791"/>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F65EE3C-4335-4221-A569-2F9A7AA2D7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539066" flipH="1">
                <a:off x="3842733" y="2256300"/>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8516B9D-4E9C-4A04-9FB4-E3B57BA5EF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419066" flipH="1">
                <a:off x="3918743" y="2228687"/>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54928F0-8129-447E-ABFB-3E891F69B8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299066" flipH="1">
                <a:off x="3992587" y="2197949"/>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8BA1DE1-6FF3-43E8-AD4A-EB44E23DD2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179066" flipH="1">
                <a:off x="4065708" y="2161300"/>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1142EBA-47A0-42D9-A24B-8F04079D01B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999066" flipH="1">
                <a:off x="4135354" y="2124090"/>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023088E-26B3-4FB7-9D15-8AFB4015356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879066" flipH="1">
                <a:off x="4205000" y="2086881"/>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1363D83-EAF2-4BA0-95EA-C6D676AA5BB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759066" flipH="1">
                <a:off x="4276548" y="2044795"/>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B66EEA4-4EEB-4A34-9DF8-780F78DEFC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639066" flipH="1">
                <a:off x="4340275" y="1998882"/>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B249484-2341-40AC-96B5-C031EDD3F4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59066" flipH="1">
                <a:off x="4407468" y="1953636"/>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89A6CEF-D3E1-4E38-AE33-A21E6E1B6D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339066" flipH="1">
                <a:off x="4471127" y="1907145"/>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F1C1CC1-1EBE-4126-984A-708939C89F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219066" flipH="1">
                <a:off x="4532317" y="1850751"/>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F59B6BE-F973-49F1-A6DA-E9BD81EB4B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099066" flipH="1">
                <a:off x="4592223" y="1797338"/>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45B92BF-D0A1-4561-BC20-3533CCF5FB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919066" flipH="1">
                <a:off x="4646421" y="1742479"/>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2098408-BCA5-4DE8-9836-AA0B350251E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799066" flipH="1">
                <a:off x="4700827" y="1682055"/>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186A780-40EF-4806-8639-0FAB038C4E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679066" flipH="1">
                <a:off x="4755234" y="1621631"/>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B3C9596-8E09-498C-8BE4-BB66CEB053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559066" flipH="1">
                <a:off x="4801946" y="1557648"/>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545CC44-A235-4A85-A473-552E5CA519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379066" flipH="1">
                <a:off x="4849048" y="1494738"/>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A2C6046-CD14-4746-B562-48EE184B0D4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59066" flipH="1">
                <a:off x="4897793" y="1429410"/>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60E086A-CD4D-4062-B46E-3D243C84CD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139066" flipH="1">
                <a:off x="4939603" y="1360752"/>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79F9459-1E54-4B9E-A483-B2BA2CCDCE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19066" flipH="1">
                <a:off x="4980050" y="1290217"/>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8115189-4C24-4720-B50C-83CC496ADBD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839066" flipH="1">
                <a:off x="5011578" y="1218444"/>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95F876D-3470-404F-9243-5EC40DFE8F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19066" flipH="1">
                <a:off x="5044660" y="1145541"/>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FE1A81A-6E19-4769-A769-752E316AF4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599066" flipH="1">
                <a:off x="5077077" y="1071580"/>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91CBFA3-B405-4674-8898-BB7C54B63DA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79066" flipH="1">
                <a:off x="5108515" y="997621"/>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0F675CC-B913-4DEB-89A9-BB0DE35FCF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99066" flipH="1">
                <a:off x="5132986" y="921298"/>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E0D60A8-7DFE-482F-B4FC-07C02BBFA5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79066" flipH="1">
                <a:off x="5155617" y="843751"/>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0F0997A-644B-4DC0-BE1B-4A47AB1F19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059066" flipH="1">
                <a:off x="5173543" y="767295"/>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EADD15C-633F-4017-8B18-EA5D36C288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39066" flipH="1">
                <a:off x="5189220" y="686819"/>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FEB1DA1-3A98-4123-8523-28DBC35C41E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59066" flipH="1">
                <a:off x="5203298" y="607935"/>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6453361-9F63-4034-9971-4882158EB9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639066" flipH="1">
                <a:off x="5217376" y="529050"/>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B8A1138-4A40-46E4-8CB6-1BEBD017A2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19066" flipH="1">
                <a:off x="5219297" y="449522"/>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DEE98DD-DA99-4522-A88D-1C08AB35C92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399066" flipH="1">
                <a:off x="5221217" y="369993"/>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629849E-30FB-43BD-912C-7AC793D163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19066" flipH="1">
                <a:off x="5227184" y="287702"/>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D8DC402-1874-4BAD-B72A-0DB6A46AE7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99066" flipH="1">
                <a:off x="5222512" y="208957"/>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13E2C7D-5231-4247-BEDD-F076294A29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979066" flipH="1">
                <a:off x="5218052" y="128868"/>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AA7F7C0-A42C-43A2-80CE-CCB124FDBE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59066" flipH="1">
                <a:off x="5211120" y="47013"/>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72AB0D0-1FCB-4B76-B7D8-A1971BE7D9E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79066" flipH="1">
                <a:off x="5198033" y="-29683"/>
                <a:ext cx="1937" cy="10439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294" name="Group 93">
            <a:extLst>
              <a:ext uri="{FF2B5EF4-FFF2-40B4-BE49-F238E27FC236}">
                <a16:creationId xmlns:a16="http://schemas.microsoft.com/office/drawing/2014/main" id="{B9BFC0FC-BF8E-4AAB-839D-FFE5A54298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41778" y="2667453"/>
            <a:ext cx="1070380" cy="4191252"/>
            <a:chOff x="2941778" y="2667453"/>
            <a:chExt cx="1070380" cy="4191252"/>
          </a:xfrm>
        </p:grpSpPr>
        <p:grpSp>
          <p:nvGrpSpPr>
            <p:cNvPr id="295" name="Group 94">
              <a:extLst>
                <a:ext uri="{FF2B5EF4-FFF2-40B4-BE49-F238E27FC236}">
                  <a16:creationId xmlns:a16="http://schemas.microsoft.com/office/drawing/2014/main" id="{17AFE548-A1F1-4495-89D5-FAEB1311DAB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941778" y="3200408"/>
              <a:ext cx="885940" cy="3658297"/>
              <a:chOff x="2941778" y="3200408"/>
              <a:chExt cx="885940" cy="3658297"/>
            </a:xfrm>
          </p:grpSpPr>
          <p:cxnSp>
            <p:nvCxnSpPr>
              <p:cNvPr id="296" name="Straight Connector 96">
                <a:extLst>
                  <a:ext uri="{FF2B5EF4-FFF2-40B4-BE49-F238E27FC236}">
                    <a16:creationId xmlns:a16="http://schemas.microsoft.com/office/drawing/2014/main" id="{61C8E530-811E-4E01-8969-CA0FB79FF4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304888" flipH="1">
                <a:off x="3256573" y="6779817"/>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69D3136-75DF-4206-956A-279FEC8B18F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184888" flipH="1">
                <a:off x="3314833" y="6678876"/>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00B742F-F1D3-4BC5-A650-5E5D110E91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04888" flipH="1">
                <a:off x="3378190" y="6576724"/>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DACBFE2-32E6-4B31-A0F1-2F73BDBAF8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884888" flipH="1">
                <a:off x="3436007" y="6475043"/>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7C8B670-C311-4FE2-856E-72FD25F19AB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64888" flipH="1">
                <a:off x="3484450" y="6361465"/>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E1CB7D5-8CEC-4F16-B833-C8CA3251D6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44888" flipH="1">
                <a:off x="3532971" y="6252704"/>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9BF9A95-2848-4DB1-A322-2DEF7CFFFE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64888" flipH="1">
                <a:off x="3572889" y="6145463"/>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1655FA9-E402-464A-B834-B9BF918F740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44888" flipH="1">
                <a:off x="3609700" y="6030564"/>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E703E25-BDC3-48A2-8EE7-812AF9B1F9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24888" flipH="1">
                <a:off x="3646510" y="5915666"/>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36B8D0C1-3603-4E1A-9587-A083C1A54C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04888" flipH="1">
                <a:off x="3670741" y="5800638"/>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79358046-E400-48CC-B338-2C390DE39C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24888" flipH="1">
                <a:off x="3696153" y="5686825"/>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1B006D4-89A2-43D7-BFA8-B70AF3F7F8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04888" flipH="1">
                <a:off x="3722316" y="5568741"/>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AF535CA-ADAF-4783-98A9-A56188856D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684888" flipH="1">
                <a:off x="3737065" y="5450374"/>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079D38BB-8A8D-4DFB-B3D6-8A337A1A91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64888" flipH="1">
                <a:off x="3748830" y="5330297"/>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E8309B5-4A68-4D6C-B7A2-FFCB3CC75C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384888" flipH="1">
                <a:off x="3747770" y="5213979"/>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7719F25-FC3D-4257-A6E0-FA6E53C55F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64888" flipH="1">
                <a:off x="3748126" y="5095185"/>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5CEAD808-5181-499E-8029-9BBD450722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44888" flipH="1">
                <a:off x="3746936" y="4975365"/>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9833C6CB-F586-4534-891C-05E14EC055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24888" flipH="1">
                <a:off x="3744424" y="4856143"/>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5322DA61-797B-4FC1-BEAB-AC65AEF1FB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44888" flipH="1">
                <a:off x="3731044" y="4737967"/>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9D1F9FD3-8946-4515-820F-A3FA331D41E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24888" flipH="1">
                <a:off x="3714431" y="4619255"/>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4AFE36B-6249-4BEF-9752-AD5BC4BAC1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04888" flipH="1">
                <a:off x="3692114" y="4504885"/>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72B85882-3535-490E-9334-89A58D347B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484888" flipH="1">
                <a:off x="3664306" y="4386447"/>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F6A8FAD-A040-4657-B3D3-6B1A8C0F91B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04888" flipH="1">
                <a:off x="3635304" y="4271135"/>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BE435CB-92C8-4BE3-B412-F3DFF64B72E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184888" flipH="1">
                <a:off x="3606302" y="4155823"/>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BFF76230-D644-4DA5-9E80-F0688CB07E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64888" flipH="1">
                <a:off x="3560459" y="4047045"/>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6352973-882F-449B-BD82-1653A85421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44888" flipH="1">
                <a:off x="3514615" y="3938268"/>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0C483037-8490-4FC4-909B-B9738D2466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64888" flipH="1">
                <a:off x="3472562" y="3823288"/>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72ACA8F8-F236-4D26-ADB0-F61FBD25B0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44888" flipH="1">
                <a:off x="3418275" y="3719585"/>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ADF0B241-ABD7-4949-BBDA-6285680BE0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24888" flipH="1">
                <a:off x="3363457" y="3613937"/>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A5A44A15-EF14-4EC3-99FA-34DFE18C1C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04888" flipH="1">
                <a:off x="3304217" y="3507404"/>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5B7347DD-7F44-492E-BD6E-11F270DBED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24888" flipH="1">
                <a:off x="3239792" y="3411600"/>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C6655349-619F-4EEB-A88A-9E6744196B4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04888" flipH="1">
                <a:off x="3164790" y="3314745"/>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B79D492-0F9F-4299-90D0-B4D21365FB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84888" flipH="1">
                <a:off x="3092263" y="3219305"/>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858EC2F2-22B9-4679-A14E-7482E62F54C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64888" flipH="1">
                <a:off x="3017791" y="3124395"/>
                <a:ext cx="2875" cy="154901"/>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sp>
          <p:nvSpPr>
            <p:cNvPr id="96" name="Freeform 354">
              <a:extLst>
                <a:ext uri="{FF2B5EF4-FFF2-40B4-BE49-F238E27FC236}">
                  <a16:creationId xmlns:a16="http://schemas.microsoft.com/office/drawing/2014/main" id="{236CFB8A-D5CC-4EC4-B366-BCF49EE08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9884888">
              <a:off x="2988669" y="2667453"/>
              <a:ext cx="1023489" cy="4136689"/>
            </a:xfrm>
            <a:custGeom>
              <a:avLst/>
              <a:gdLst>
                <a:gd name="connsiteX0" fmla="*/ 514487 w 1023489"/>
                <a:gd name="connsiteY0" fmla="*/ 4136689 h 4136689"/>
                <a:gd name="connsiteX1" fmla="*/ 479796 w 1023489"/>
                <a:gd name="connsiteY1" fmla="*/ 4082575 h 4136689"/>
                <a:gd name="connsiteX2" fmla="*/ 0 w 1023489"/>
                <a:gd name="connsiteY2" fmla="*/ 2364087 h 4136689"/>
                <a:gd name="connsiteX3" fmla="*/ 970682 w 1023489"/>
                <a:gd name="connsiteY3" fmla="*/ 20654 h 4136689"/>
                <a:gd name="connsiteX4" fmla="*/ 993407 w 1023489"/>
                <a:gd name="connsiteY4" fmla="*/ 0 h 4136689"/>
                <a:gd name="connsiteX5" fmla="*/ 1023489 w 1023489"/>
                <a:gd name="connsiteY5" fmla="*/ 8202 h 4136689"/>
                <a:gd name="connsiteX6" fmla="*/ 989302 w 1023489"/>
                <a:gd name="connsiteY6" fmla="*/ 39274 h 4136689"/>
                <a:gd name="connsiteX7" fmla="*/ 26333 w 1023489"/>
                <a:gd name="connsiteY7" fmla="*/ 2364087 h 4136689"/>
                <a:gd name="connsiteX8" fmla="*/ 502317 w 1023489"/>
                <a:gd name="connsiteY8" fmla="*/ 4068922 h 4136689"/>
                <a:gd name="connsiteX9" fmla="*/ 536898 w 1023489"/>
                <a:gd name="connsiteY9" fmla="*/ 4122864 h 413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3489" h="4136689">
                  <a:moveTo>
                    <a:pt x="514487" y="4136689"/>
                  </a:moveTo>
                  <a:lnTo>
                    <a:pt x="479796" y="4082575"/>
                  </a:lnTo>
                  <a:cubicBezTo>
                    <a:pt x="175330" y="3581492"/>
                    <a:pt x="0" y="2993264"/>
                    <a:pt x="0" y="2364087"/>
                  </a:cubicBezTo>
                  <a:cubicBezTo>
                    <a:pt x="0" y="1448919"/>
                    <a:pt x="370945" y="620390"/>
                    <a:pt x="970682" y="20654"/>
                  </a:cubicBezTo>
                  <a:lnTo>
                    <a:pt x="993407" y="0"/>
                  </a:lnTo>
                  <a:lnTo>
                    <a:pt x="1023489" y="8202"/>
                  </a:lnTo>
                  <a:lnTo>
                    <a:pt x="989302" y="39274"/>
                  </a:lnTo>
                  <a:cubicBezTo>
                    <a:pt x="394330" y="634245"/>
                    <a:pt x="26333" y="1456191"/>
                    <a:pt x="26333" y="2364087"/>
                  </a:cubicBezTo>
                  <a:cubicBezTo>
                    <a:pt x="26333" y="2988265"/>
                    <a:pt x="200269" y="3571818"/>
                    <a:pt x="502317" y="4068922"/>
                  </a:cubicBezTo>
                  <a:lnTo>
                    <a:pt x="536898" y="4122864"/>
                  </a:ln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97" name="Group 131">
            <a:extLst>
              <a:ext uri="{FF2B5EF4-FFF2-40B4-BE49-F238E27FC236}">
                <a16:creationId xmlns:a16="http://schemas.microsoft.com/office/drawing/2014/main" id="{7C733035-E3B0-4503-8AD1-A8AD345C524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739066">
            <a:off x="5109742" y="1091236"/>
            <a:ext cx="2877042" cy="2500298"/>
            <a:chOff x="5281603" y="104899"/>
            <a:chExt cx="6910397" cy="6005491"/>
          </a:xfrm>
        </p:grpSpPr>
        <p:sp>
          <p:nvSpPr>
            <p:cNvPr id="133" name="Freeform 532">
              <a:extLst>
                <a:ext uri="{FF2B5EF4-FFF2-40B4-BE49-F238E27FC236}">
                  <a16:creationId xmlns:a16="http://schemas.microsoft.com/office/drawing/2014/main" id="{060686AE-2604-49AC-96FE-95DE3926C4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133">
              <a:extLst>
                <a:ext uri="{FF2B5EF4-FFF2-40B4-BE49-F238E27FC236}">
                  <a16:creationId xmlns:a16="http://schemas.microsoft.com/office/drawing/2014/main" id="{44D0AC67-8CED-4685-9EA6-D9A2926855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35" name="Straight Connector 134">
                <a:extLst>
                  <a:ext uri="{FF2B5EF4-FFF2-40B4-BE49-F238E27FC236}">
                    <a16:creationId xmlns:a16="http://schemas.microsoft.com/office/drawing/2014/main" id="{B26223F4-4FBD-480E-9C92-291961DB835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ADD69673-15CA-42F2-B172-9A6228114A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A1DE507-E255-4901-9A13-225CAC4346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1C28D5A-8204-4E22-B598-A50CC9CAB9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FCCC9FE2-617B-4AAC-885F-EEA8D05009A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38B2AD70-681D-48E1-BFCD-256FD207E6A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945E4A4A-6520-4ED1-B1F4-92F7A246BB1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99C8D953-0679-4FD4-8D8F-CA98E35293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84BFF03-7516-4075-9220-6B0E6343C05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565D2F6-D8EC-4FBE-A5B3-2CFFD47EF2E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619CBD6C-F312-4BC7-988D-E668D7A19F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768F19D8-6E6A-40CE-ACFE-31AB3D9463B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63747A3E-9566-47FC-8467-E6AA95FDCE8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98433EB9-4D02-4738-A58D-C9BFD617C1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2DA60593-0FB9-400D-A7E8-950C701363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91357033-493E-4BB5-90CE-50B15B89222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89E0C057-1791-4F43-8D83-02D46B60268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60A0B44A-7297-4BAC-A7FC-63DC1E9576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4EB46B32-3AF2-4CEF-BA6D-2F28AD11B2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32F0294A-F34F-455C-B6F6-9932D1F90E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98FC295C-8260-4059-B0A7-3BF90787C8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5A927E98-F4E6-41F4-817A-0EB99C875F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FB9F5E23-9B1F-45F2-91BC-6156E9D41A7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1DAFC55F-5F38-4EFF-94AE-D48729ABDE0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4F03A776-4194-47B3-8F5D-90D0B4CFD8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8B4BBFD3-E7B2-449A-9C0B-A6F4FF8CC2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FB50DFBF-D716-4730-8A6A-46CBA33DDC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8BFA276E-82F2-4AB9-881D-FF2FFB3FA4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F4033428-2D66-4162-95BD-2F12AE214E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932FABEB-7D31-4F74-8A8D-611EB31FA72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C2A4BEEF-4C3B-48A5-AE18-0657A9C9D2C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B053EEFA-1D75-42F7-BE4A-1942EABF9F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4A7A9C9C-3652-48C3-991A-5C09CC41BEB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4EC3A9C0-F263-4B32-A75E-8AF7DF85E9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9B705704-77CA-45BE-9A33-EFC7761F4A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B2F85FF6-A2E4-40A6-A585-8E90A1232C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E3C0D6C1-D5DE-43CC-8E5E-EE2D977B30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EA27F37C-7743-4071-B3A8-FE98919460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E6BE4277-0719-4C3F-AB91-A39219E95A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C598D1FA-AC62-4198-B769-3A0A43C5DAD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3FBC6465-F070-4C9C-BD72-70805E96A52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E43C0142-FD19-450B-AEDD-1B112CDD4D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4326969B-EEC5-49C7-9B79-C60A74E99D2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D3FC748A-E18E-48D7-8221-B3C79B7728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743BEB50-3C60-480B-98E6-526D891E13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7A09EFF1-57B2-441C-A65D-F80F91AF85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6E653072-D2CB-44ED-8DAE-A4AAB6220E2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93439558-D82E-4DA9-BA07-56ECB1671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04E23B3D-96DA-422E-B3B9-5E63CC39A1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D44A63F3-E844-4CA3-96D5-86468D1A02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C37C5594-9A47-4042-86ED-4430B0C249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D6C36373-AEC5-42A3-A736-A7DA9522C8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B6F500A8-1222-4633-B864-FE1A46EFB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BDC00E85-B502-4F51-90EF-E127C969EC6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A4B7F86C-370B-445E-816B-FB7AF984782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AC6C76C6-CADA-4A5B-8B5F-1B329A469C1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AB58DBA9-FB9A-4144-BEB9-F6DDADF2265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A979C210-280E-4C43-A203-05A4CC43464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BC350E9D-801B-44C8-83BB-DDF0A2CC69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17AC5A19-E4BA-448B-85AB-9659A61669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D89B4562-E063-419D-A8B1-B5F229D9E8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6247D239-ADA9-42E2-BAE8-870D91D3A74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C50D3499-2A11-458E-A5FA-DEA58C3EDC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4D67E724-8448-4793-AEA4-662559D117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1047D62E-2BEC-4ED3-838A-9F1CB9E4A95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85884BAE-AFFF-42B1-A55E-DCB2AD78FF0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AE3B6F5C-B0E2-49BA-B4DD-F2375F09E8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2D34BCE5-06E2-4638-87F6-01DA4512E8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4C0653E4-19C5-40F7-99CD-0D36B207E7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E75B739F-5AAE-41A6-8994-2D1663E1976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E57B1015-CC8B-44E4-8ABA-5FB69D679A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F749C5BB-0E8C-4B72-931F-174B6A5F53E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2EBF5136-E025-49A5-947E-4FDCDAAC4D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7A5B4E44-6117-4E41-972F-977A80B7F8D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99C4BBE1-A7E3-40CB-8CDC-334BF7809F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BF0E7B3F-9823-4F1A-ABC3-574D90DC13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798F0AEB-4870-4B69-9D50-8BE962BB89E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0822636C-45FF-46D6-BAA4-BABB54497E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pic>
        <p:nvPicPr>
          <p:cNvPr id="4" name="Image 3">
            <a:extLst>
              <a:ext uri="{FF2B5EF4-FFF2-40B4-BE49-F238E27FC236}">
                <a16:creationId xmlns:a16="http://schemas.microsoft.com/office/drawing/2014/main" id="{C6D47971-9FD3-4570-B160-3CBBBEA1196F}"/>
              </a:ext>
            </a:extLst>
          </p:cNvPr>
          <p:cNvPicPr>
            <a:picLocks noChangeAspect="1"/>
          </p:cNvPicPr>
          <p:nvPr/>
        </p:nvPicPr>
        <p:blipFill rotWithShape="1">
          <a:blip r:embed="rId4"/>
          <a:srcRect l="2262" r="2284" b="2"/>
          <a:stretch/>
        </p:blipFill>
        <p:spPr>
          <a:xfrm>
            <a:off x="1215882" y="10"/>
            <a:ext cx="3910184" cy="2304168"/>
          </a:xfrm>
          <a:custGeom>
            <a:avLst/>
            <a:gdLst>
              <a:gd name="connsiteX0" fmla="*/ 32864 w 3910184"/>
              <a:gd name="connsiteY0" fmla="*/ 0 h 2304178"/>
              <a:gd name="connsiteX1" fmla="*/ 3877322 w 3910184"/>
              <a:gd name="connsiteY1" fmla="*/ 0 h 2304178"/>
              <a:gd name="connsiteX2" fmla="*/ 3900090 w 3910184"/>
              <a:gd name="connsiteY2" fmla="*/ 149190 h 2304178"/>
              <a:gd name="connsiteX3" fmla="*/ 3910184 w 3910184"/>
              <a:gd name="connsiteY3" fmla="*/ 349087 h 2304178"/>
              <a:gd name="connsiteX4" fmla="*/ 1955092 w 3910184"/>
              <a:gd name="connsiteY4" fmla="*/ 2304178 h 2304178"/>
              <a:gd name="connsiteX5" fmla="*/ 0 w 3910184"/>
              <a:gd name="connsiteY5" fmla="*/ 349087 h 2304178"/>
              <a:gd name="connsiteX6" fmla="*/ 10094 w 3910184"/>
              <a:gd name="connsiteY6" fmla="*/ 149190 h 230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0184" h="2304178">
                <a:moveTo>
                  <a:pt x="32864" y="0"/>
                </a:moveTo>
                <a:lnTo>
                  <a:pt x="3877322" y="0"/>
                </a:lnTo>
                <a:lnTo>
                  <a:pt x="3900090" y="149190"/>
                </a:lnTo>
                <a:cubicBezTo>
                  <a:pt x="3906765" y="214915"/>
                  <a:pt x="3910184" y="281602"/>
                  <a:pt x="3910184" y="349087"/>
                </a:cubicBezTo>
                <a:cubicBezTo>
                  <a:pt x="3910184" y="1428854"/>
                  <a:pt x="3034859" y="2304178"/>
                  <a:pt x="1955092" y="2304178"/>
                </a:cubicBezTo>
                <a:cubicBezTo>
                  <a:pt x="875325" y="2304178"/>
                  <a:pt x="0" y="1428854"/>
                  <a:pt x="0" y="349087"/>
                </a:cubicBezTo>
                <a:cubicBezTo>
                  <a:pt x="0" y="281602"/>
                  <a:pt x="3419" y="214915"/>
                  <a:pt x="10094" y="149190"/>
                </a:cubicBezTo>
                <a:close/>
              </a:path>
            </a:pathLst>
          </a:custGeom>
        </p:spPr>
      </p:pic>
      <p:pic>
        <p:nvPicPr>
          <p:cNvPr id="3" name="Image 2">
            <a:extLst>
              <a:ext uri="{FF2B5EF4-FFF2-40B4-BE49-F238E27FC236}">
                <a16:creationId xmlns:a16="http://schemas.microsoft.com/office/drawing/2014/main" id="{E4E995BA-5579-4F57-85DA-7F9623A457E0}"/>
              </a:ext>
            </a:extLst>
          </p:cNvPr>
          <p:cNvPicPr>
            <a:picLocks noChangeAspect="1"/>
          </p:cNvPicPr>
          <p:nvPr/>
        </p:nvPicPr>
        <p:blipFill rotWithShape="1">
          <a:blip r:embed="rId5"/>
          <a:srcRect l="24375" r="22875" b="3"/>
          <a:stretch/>
        </p:blipFill>
        <p:spPr>
          <a:xfrm>
            <a:off x="-219" y="2273740"/>
            <a:ext cx="3622862" cy="4584260"/>
          </a:xfrm>
          <a:custGeom>
            <a:avLst/>
            <a:gdLst>
              <a:gd name="connsiteX0" fmla="*/ 706129 w 3622862"/>
              <a:gd name="connsiteY0" fmla="*/ 0 h 4584260"/>
              <a:gd name="connsiteX1" fmla="*/ 3622862 w 3622862"/>
              <a:gd name="connsiteY1" fmla="*/ 2916733 h 4584260"/>
              <a:gd name="connsiteX2" fmla="*/ 3124730 w 3622862"/>
              <a:gd name="connsiteY2" fmla="*/ 4547506 h 4584260"/>
              <a:gd name="connsiteX3" fmla="*/ 3097246 w 3622862"/>
              <a:gd name="connsiteY3" fmla="*/ 4584260 h 4584260"/>
              <a:gd name="connsiteX4" fmla="*/ 0 w 3622862"/>
              <a:gd name="connsiteY4" fmla="*/ 4584260 h 4584260"/>
              <a:gd name="connsiteX5" fmla="*/ 0 w 3622862"/>
              <a:gd name="connsiteY5" fmla="*/ 87518 h 4584260"/>
              <a:gd name="connsiteX6" fmla="*/ 47423 w 3622862"/>
              <a:gd name="connsiteY6" fmla="*/ 74689 h 4584260"/>
              <a:gd name="connsiteX7" fmla="*/ 706129 w 3622862"/>
              <a:gd name="connsiteY7" fmla="*/ 0 h 458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2862" h="4584260">
                <a:moveTo>
                  <a:pt x="706129" y="0"/>
                </a:moveTo>
                <a:cubicBezTo>
                  <a:pt x="2316996" y="0"/>
                  <a:pt x="3622862" y="1305866"/>
                  <a:pt x="3622862" y="2916733"/>
                </a:cubicBezTo>
                <a:cubicBezTo>
                  <a:pt x="3622862" y="3520808"/>
                  <a:pt x="3439225" y="4081993"/>
                  <a:pt x="3124730" y="4547506"/>
                </a:cubicBezTo>
                <a:lnTo>
                  <a:pt x="3097246" y="4584260"/>
                </a:lnTo>
                <a:lnTo>
                  <a:pt x="0" y="4584260"/>
                </a:lnTo>
                <a:lnTo>
                  <a:pt x="0" y="87518"/>
                </a:lnTo>
                <a:lnTo>
                  <a:pt x="47423" y="74689"/>
                </a:lnTo>
                <a:cubicBezTo>
                  <a:pt x="259105" y="25825"/>
                  <a:pt x="479601" y="0"/>
                  <a:pt x="706129" y="0"/>
                </a:cubicBezTo>
                <a:close/>
              </a:path>
            </a:pathLst>
          </a:custGeom>
        </p:spPr>
      </p:pic>
      <p:grpSp>
        <p:nvGrpSpPr>
          <p:cNvPr id="298" name="Group 213">
            <a:extLst>
              <a:ext uri="{FF2B5EF4-FFF2-40B4-BE49-F238E27FC236}">
                <a16:creationId xmlns:a16="http://schemas.microsoft.com/office/drawing/2014/main" id="{4736EC46-F101-4A9F-986E-C9F5B5266F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35618" y="-6743"/>
            <a:ext cx="4126199" cy="3805391"/>
            <a:chOff x="8335618" y="-6743"/>
            <a:chExt cx="4126199" cy="3805391"/>
          </a:xfrm>
        </p:grpSpPr>
        <p:sp>
          <p:nvSpPr>
            <p:cNvPr id="215" name="Freeform 472">
              <a:extLst>
                <a:ext uri="{FF2B5EF4-FFF2-40B4-BE49-F238E27FC236}">
                  <a16:creationId xmlns:a16="http://schemas.microsoft.com/office/drawing/2014/main" id="{59EA9385-3D21-4D34-B13A-24FB9E8E98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739066">
              <a:off x="8643787" y="-19382"/>
              <a:ext cx="3509861" cy="4126199"/>
            </a:xfrm>
            <a:custGeom>
              <a:avLst/>
              <a:gdLst>
                <a:gd name="connsiteX0" fmla="*/ 3506004 w 3509861"/>
                <a:gd name="connsiteY0" fmla="*/ 51598 h 4126199"/>
                <a:gd name="connsiteX1" fmla="*/ 3509861 w 3509861"/>
                <a:gd name="connsiteY1" fmla="*/ 75992 h 4126199"/>
                <a:gd name="connsiteX2" fmla="*/ 3265815 w 3509861"/>
                <a:gd name="connsiteY2" fmla="*/ 38747 h 4126199"/>
                <a:gd name="connsiteX3" fmla="*/ 2965063 w 3509861"/>
                <a:gd name="connsiteY3" fmla="*/ 23559 h 4126199"/>
                <a:gd name="connsiteX4" fmla="*/ 23559 w 3509861"/>
                <a:gd name="connsiteY4" fmla="*/ 2965064 h 4126199"/>
                <a:gd name="connsiteX5" fmla="*/ 195913 w 3509861"/>
                <a:gd name="connsiteY5" fmla="*/ 3959533 h 4126199"/>
                <a:gd name="connsiteX6" fmla="*/ 260715 w 3509861"/>
                <a:gd name="connsiteY6" fmla="*/ 4122429 h 4126199"/>
                <a:gd name="connsiteX7" fmla="*/ 236868 w 3509861"/>
                <a:gd name="connsiteY7" fmla="*/ 4126199 h 4126199"/>
                <a:gd name="connsiteX8" fmla="*/ 173735 w 3509861"/>
                <a:gd name="connsiteY8" fmla="*/ 3967497 h 4126199"/>
                <a:gd name="connsiteX9" fmla="*/ 0 w 3509861"/>
                <a:gd name="connsiteY9" fmla="*/ 2965064 h 4126199"/>
                <a:gd name="connsiteX10" fmla="*/ 2965063 w 3509861"/>
                <a:gd name="connsiteY10" fmla="*/ 0 h 4126199"/>
                <a:gd name="connsiteX11" fmla="*/ 3268224 w 3509861"/>
                <a:gd name="connsiteY11" fmla="*/ 15309 h 412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09861" h="4126199">
                  <a:moveTo>
                    <a:pt x="3506004" y="51598"/>
                  </a:moveTo>
                  <a:lnTo>
                    <a:pt x="3509861" y="75992"/>
                  </a:lnTo>
                  <a:lnTo>
                    <a:pt x="3265815" y="38747"/>
                  </a:lnTo>
                  <a:cubicBezTo>
                    <a:pt x="3166930" y="28704"/>
                    <a:pt x="3066597" y="23559"/>
                    <a:pt x="2965063" y="23559"/>
                  </a:cubicBezTo>
                  <a:cubicBezTo>
                    <a:pt x="1340516" y="23559"/>
                    <a:pt x="23559" y="1340516"/>
                    <a:pt x="23559" y="2965064"/>
                  </a:cubicBezTo>
                  <a:cubicBezTo>
                    <a:pt x="23560" y="3314088"/>
                    <a:pt x="84347" y="3648914"/>
                    <a:pt x="195913" y="3959533"/>
                  </a:cubicBezTo>
                  <a:lnTo>
                    <a:pt x="260715" y="4122429"/>
                  </a:lnTo>
                  <a:lnTo>
                    <a:pt x="236868" y="4126199"/>
                  </a:lnTo>
                  <a:lnTo>
                    <a:pt x="173735" y="3967497"/>
                  </a:lnTo>
                  <a:cubicBezTo>
                    <a:pt x="61275" y="3654391"/>
                    <a:pt x="0" y="3316882"/>
                    <a:pt x="0" y="2965064"/>
                  </a:cubicBezTo>
                  <a:cubicBezTo>
                    <a:pt x="0" y="1327504"/>
                    <a:pt x="1327504" y="0"/>
                    <a:pt x="2965063" y="0"/>
                  </a:cubicBezTo>
                  <a:cubicBezTo>
                    <a:pt x="3067411" y="0"/>
                    <a:pt x="3168547" y="5186"/>
                    <a:pt x="3268224" y="15309"/>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16" name="Group 215">
              <a:extLst>
                <a:ext uri="{FF2B5EF4-FFF2-40B4-BE49-F238E27FC236}">
                  <a16:creationId xmlns:a16="http://schemas.microsoft.com/office/drawing/2014/main" id="{7513CEBB-25EB-45D6-B82A-60A5C5024DE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86805" y="-6743"/>
              <a:ext cx="3463561" cy="3785601"/>
              <a:chOff x="8686805" y="-6743"/>
              <a:chExt cx="3463561" cy="3785601"/>
            </a:xfrm>
          </p:grpSpPr>
          <p:cxnSp>
            <p:nvCxnSpPr>
              <p:cNvPr id="217" name="Straight Connector 216">
                <a:extLst>
                  <a:ext uri="{FF2B5EF4-FFF2-40B4-BE49-F238E27FC236}">
                    <a16:creationId xmlns:a16="http://schemas.microsoft.com/office/drawing/2014/main" id="{1FA7277A-528C-4A6C-941E-761E0AD1605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739066" flipH="1">
                <a:off x="8795466" y="439047"/>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50BEDC85-154E-40EF-9F1B-3664628208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859066" flipH="1">
                <a:off x="8817382" y="333544"/>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A141DEEB-A27A-4D2D-9EB0-3E9FFC1FFA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979066" flipH="1">
                <a:off x="8841253" y="227730"/>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7C56D2A9-EFDC-4555-9524-682B62780FC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099066" flipH="1">
                <a:off x="8872780" y="127569"/>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F28B9091-30F7-4329-A9AF-4864F63CB7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279066" flipH="1">
                <a:off x="8904709" y="28186"/>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A2A7D25A-9C16-45B3-B757-CB5C818B22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399066" flipH="1">
                <a:off x="8942715" y="-74751"/>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D9EA82F5-3DB0-4D16-BC47-A8274008F0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559066" flipH="1">
                <a:off x="8781091" y="543294"/>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2376144F-2062-4EA2-B107-885D23EF75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439066" flipH="1">
                <a:off x="8766257" y="648677"/>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00ACC68D-A92C-43A6-9E67-0AF1CDEFC3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319066" flipH="1">
                <a:off x="8760253" y="757222"/>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9E3AC0F6-D75D-428F-8545-0C2E985D0F8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199066" flipH="1">
                <a:off x="8754813" y="862203"/>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4EA506A2-73B4-480F-9238-6C8E1792A2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019066" flipH="1">
                <a:off x="8754971" y="968791"/>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58F6C9DA-C613-43FF-9E8B-DFB3690090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899066" flipH="1">
                <a:off x="8755130" y="1075379"/>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3764FA3A-6A6F-48B1-8D06-81CC4255BD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779066" flipH="1">
                <a:off x="8766318" y="1180065"/>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02C4E68D-A6BF-457C-A997-8CF355D88FE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659066" flipH="1">
                <a:off x="8777506" y="1284751"/>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ED77E65B-F979-4A5D-B397-D93B5925A8F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479066" flipH="1">
                <a:off x="8798781" y="1390258"/>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04E5112C-8BE9-4A00-B0CB-E363DE4CAB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359066" flipH="1">
                <a:off x="8820056" y="1495765"/>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6AC27022-4726-435D-ACB3-405EDE7595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239066" flipH="1">
                <a:off x="8841331" y="1601272"/>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06F15705-9240-4447-992C-E388B1DAB3A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119066" flipH="1">
                <a:off x="8870734" y="1701649"/>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8FC7441C-978B-4861-A57A-DD0FC87E9E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939066" flipH="1">
                <a:off x="8901919" y="1802308"/>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5E816D80-966C-44B6-A27B-CF3AF39B17D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819066" flipH="1">
                <a:off x="8938578" y="1903217"/>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CDA705B0-5B66-410F-835F-AABFC552E1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699066" flipH="1">
                <a:off x="8979385" y="2001251"/>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437CBB3-98F4-443A-953A-78FF53CDFD5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579066" flipH="1">
                <a:off x="9028039" y="2098324"/>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58448AB1-09DE-40AA-8B25-3DA9F88AA5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399066" flipH="1">
                <a:off x="9077438" y="2190785"/>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41CAC219-1B86-4A16-AD68-C7D89395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279066" flipH="1">
                <a:off x="9126837" y="2283246"/>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8252D2A5-04F8-4874-A715-AA5FBCB984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159066" flipH="1">
                <a:off x="9182708" y="2378230"/>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84D5314A-8380-42F7-979C-5E6A600538E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039066" flipH="1">
                <a:off x="9243661" y="2462832"/>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2FA20EF6-6B2E-4971-A0E5-FB7D6BDEC27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59066" flipH="1">
                <a:off x="9303730" y="2552037"/>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800D192B-3A7A-48B1-AD1E-ACD83548AD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739066" flipH="1">
                <a:off x="9365449" y="2636549"/>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923BC388-12DB-4FF3-9C46-48DD1F75897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619066" flipH="1">
                <a:off x="9440317" y="2717783"/>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AB0C5285-64BF-4C75-9D9D-EF4BEA6F5F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499066" flipH="1">
                <a:off x="9511226" y="2797312"/>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24099C36-B04F-4701-9277-DB6C255D27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319066" flipH="1">
                <a:off x="9584056" y="2869264"/>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E13B2E38-BD39-489D-8415-380923ED11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199066" flipH="1">
                <a:off x="9664273" y="2941493"/>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D06169D4-7B4A-4F70-BC5F-C9E328B7DEE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079066" flipH="1">
                <a:off x="9744490" y="3013721"/>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77572674-57DE-44ED-ABCF-AE6BEE2302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959066" flipH="1">
                <a:off x="9829433" y="3075735"/>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E9C6C995-151C-4B2D-8AD0-4D4991C728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779066" flipH="1">
                <a:off x="9912951" y="3138266"/>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904246BC-CF3B-46B0-ABA6-CFA4FE791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59066" flipH="1">
                <a:off x="9999678" y="3202979"/>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12296306-3FC8-4ACD-81BC-84C52CC169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539066" flipH="1">
                <a:off x="10090827" y="3258485"/>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F6AC4696-A1BE-48B5-8E84-4956361C70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419066" flipH="1">
                <a:off x="10184468" y="3312182"/>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2C776318-91E1-4F19-A105-9E9E9D8CF1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239066" flipH="1">
                <a:off x="10279751" y="3354037"/>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82A89614-5D6D-4A14-9F34-DC79C4BAE77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119066" flipH="1">
                <a:off x="10376536" y="3397957"/>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9848CE01-C5C1-421B-BF78-8FB752D702C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1999066" flipH="1">
                <a:off x="10474724" y="3440992"/>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FFC9A2CA-BB6C-4307-9757-8EA35AEAC7C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1879066" flipH="1">
                <a:off x="10572911" y="3482728"/>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C206D836-8B8B-496C-8D5A-E197BE9CC7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1699066" flipH="1">
                <a:off x="10674235" y="3515215"/>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90BE283F-2A40-4CAE-91C8-707BA454DFD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1579066" flipH="1">
                <a:off x="10777184" y="3545260"/>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385CFD2B-14DD-414E-98AC-9BD43830AF4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1459066" flipH="1">
                <a:off x="10878685" y="3569058"/>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53FC7D0D-5B64-4BC4-8F9F-903437226C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1339066" flipH="1">
                <a:off x="10985523" y="3589870"/>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05BDC1DF-9D0C-45F2-ADC3-81C0AA7E2EB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1159066" flipH="1">
                <a:off x="11090248" y="3608560"/>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5DCF72C2-8F7C-4D33-BF75-BB9DB20F48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1039066" flipH="1">
                <a:off x="11194974" y="3627250"/>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916016D1-C18F-483B-A0E6-7C08A5F47DB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919066" flipH="1">
                <a:off x="11300553" y="3629799"/>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C6CDAF8A-CB8A-42C7-A96E-29AFDD4147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799066" flipH="1">
                <a:off x="11406133" y="3632349"/>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E6921BF1-E470-475B-9300-A43F4A2382C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619066" flipH="1">
                <a:off x="11515381" y="3640271"/>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AFFBDD47-C5A4-4044-8E2C-206B3A49FFE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499066" flipH="1">
                <a:off x="11619921" y="3634068"/>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F045AF69-D818-44A4-87C7-12144964C1C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379066" flipH="1">
                <a:off x="11726244" y="3628147"/>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09D8DA51-A4FC-45CE-B28B-6EACAFAD91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259066" flipH="1">
                <a:off x="11834913" y="3618944"/>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8A6BE768-F8DB-463A-9472-3EC510890E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079066" flipH="1">
                <a:off x="11936733" y="3601571"/>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36FBF9B1-44D1-4B18-A590-FF97D81497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959066" flipH="1">
                <a:off x="12043295" y="3575954"/>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B56678CE-D620-4C37-A0F8-ABD82996F5E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839066" flipH="1">
                <a:off x="12147794" y="3551837"/>
                <a:ext cx="2572" cy="138587"/>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pic>
        <p:nvPicPr>
          <p:cNvPr id="6" name="Image 5">
            <a:extLst>
              <a:ext uri="{FF2B5EF4-FFF2-40B4-BE49-F238E27FC236}">
                <a16:creationId xmlns:a16="http://schemas.microsoft.com/office/drawing/2014/main" id="{28CD10C0-5C95-4D5E-967E-34B74293F0DC}"/>
              </a:ext>
            </a:extLst>
          </p:cNvPr>
          <p:cNvPicPr>
            <a:picLocks noChangeAspect="1"/>
          </p:cNvPicPr>
          <p:nvPr/>
        </p:nvPicPr>
        <p:blipFill rotWithShape="1">
          <a:blip r:embed="rId6"/>
          <a:srcRect l="18793" r="18708" b="1"/>
          <a:stretch/>
        </p:blipFill>
        <p:spPr>
          <a:xfrm>
            <a:off x="5540446" y="780500"/>
            <a:ext cx="2851962" cy="2851962"/>
          </a:xfrm>
          <a:custGeom>
            <a:avLst/>
            <a:gdLst>
              <a:gd name="connsiteX0" fmla="*/ 1425981 w 2851962"/>
              <a:gd name="connsiteY0" fmla="*/ 0 h 2851962"/>
              <a:gd name="connsiteX1" fmla="*/ 2851962 w 2851962"/>
              <a:gd name="connsiteY1" fmla="*/ 1425981 h 2851962"/>
              <a:gd name="connsiteX2" fmla="*/ 1425981 w 2851962"/>
              <a:gd name="connsiteY2" fmla="*/ 2851962 h 2851962"/>
              <a:gd name="connsiteX3" fmla="*/ 0 w 2851962"/>
              <a:gd name="connsiteY3" fmla="*/ 1425981 h 2851962"/>
              <a:gd name="connsiteX4" fmla="*/ 1425981 w 2851962"/>
              <a:gd name="connsiteY4" fmla="*/ 0 h 2851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1962" h="2851962">
                <a:moveTo>
                  <a:pt x="1425981" y="0"/>
                </a:moveTo>
                <a:cubicBezTo>
                  <a:pt x="2213529" y="0"/>
                  <a:pt x="2851962" y="638433"/>
                  <a:pt x="2851962" y="1425981"/>
                </a:cubicBezTo>
                <a:cubicBezTo>
                  <a:pt x="2851962" y="2213529"/>
                  <a:pt x="2213529" y="2851962"/>
                  <a:pt x="1425981" y="2851962"/>
                </a:cubicBezTo>
                <a:cubicBezTo>
                  <a:pt x="638433" y="2851962"/>
                  <a:pt x="0" y="2213529"/>
                  <a:pt x="0" y="1425981"/>
                </a:cubicBezTo>
                <a:cubicBezTo>
                  <a:pt x="0" y="638433"/>
                  <a:pt x="638433" y="0"/>
                  <a:pt x="1425981" y="0"/>
                </a:cubicBezTo>
                <a:close/>
              </a:path>
            </a:pathLst>
          </a:custGeom>
        </p:spPr>
      </p:pic>
      <p:pic>
        <p:nvPicPr>
          <p:cNvPr id="7" name="Image 6">
            <a:extLst>
              <a:ext uri="{FF2B5EF4-FFF2-40B4-BE49-F238E27FC236}">
                <a16:creationId xmlns:a16="http://schemas.microsoft.com/office/drawing/2014/main" id="{B3585947-E3F9-410A-BEE4-CE642729F8A3}"/>
              </a:ext>
            </a:extLst>
          </p:cNvPr>
          <p:cNvPicPr>
            <a:picLocks noChangeAspect="1"/>
          </p:cNvPicPr>
          <p:nvPr/>
        </p:nvPicPr>
        <p:blipFill rotWithShape="1">
          <a:blip r:embed="rId7"/>
          <a:srcRect l="3653" r="4487" b="-1"/>
          <a:stretch/>
        </p:blipFill>
        <p:spPr>
          <a:xfrm>
            <a:off x="8908937" y="-1"/>
            <a:ext cx="3283065" cy="3574038"/>
          </a:xfrm>
          <a:custGeom>
            <a:avLst/>
            <a:gdLst>
              <a:gd name="connsiteX0" fmla="*/ 191559 w 3283065"/>
              <a:gd name="connsiteY0" fmla="*/ 0 h 3574038"/>
              <a:gd name="connsiteX1" fmla="*/ 3283065 w 3283065"/>
              <a:gd name="connsiteY1" fmla="*/ 0 h 3574038"/>
              <a:gd name="connsiteX2" fmla="*/ 3283065 w 3283065"/>
              <a:gd name="connsiteY2" fmla="*/ 3480152 h 3574038"/>
              <a:gd name="connsiteX3" fmla="*/ 3181697 w 3283065"/>
              <a:gd name="connsiteY3" fmla="*/ 3507574 h 3574038"/>
              <a:gd name="connsiteX4" fmla="*/ 2595530 w 3283065"/>
              <a:gd name="connsiteY4" fmla="*/ 3574038 h 3574038"/>
              <a:gd name="connsiteX5" fmla="*/ 0 w 3283065"/>
              <a:gd name="connsiteY5" fmla="*/ 978508 h 3574038"/>
              <a:gd name="connsiteX6" fmla="*/ 180034 w 3283065"/>
              <a:gd name="connsiteY6" fmla="*/ 26792 h 3574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3065" h="3574038">
                <a:moveTo>
                  <a:pt x="191559" y="0"/>
                </a:moveTo>
                <a:lnTo>
                  <a:pt x="3283065" y="0"/>
                </a:lnTo>
                <a:lnTo>
                  <a:pt x="3283065" y="3480152"/>
                </a:lnTo>
                <a:lnTo>
                  <a:pt x="3181697" y="3507574"/>
                </a:lnTo>
                <a:cubicBezTo>
                  <a:pt x="2993327" y="3551058"/>
                  <a:pt x="2797112" y="3574038"/>
                  <a:pt x="2595530" y="3574038"/>
                </a:cubicBezTo>
                <a:cubicBezTo>
                  <a:pt x="1162058" y="3574038"/>
                  <a:pt x="0" y="2411980"/>
                  <a:pt x="0" y="978508"/>
                </a:cubicBezTo>
                <a:cubicBezTo>
                  <a:pt x="0" y="642538"/>
                  <a:pt x="63834" y="321477"/>
                  <a:pt x="180034" y="26792"/>
                </a:cubicBezTo>
                <a:close/>
              </a:path>
            </a:pathLst>
          </a:custGeom>
        </p:spPr>
      </p:pic>
      <p:sp>
        <p:nvSpPr>
          <p:cNvPr id="274" name="ZoneTexte 273">
            <a:extLst>
              <a:ext uri="{FF2B5EF4-FFF2-40B4-BE49-F238E27FC236}">
                <a16:creationId xmlns:a16="http://schemas.microsoft.com/office/drawing/2014/main" id="{32679E4C-C8C8-8B4C-8733-575214D962D0}"/>
              </a:ext>
            </a:extLst>
          </p:cNvPr>
          <p:cNvSpPr txBox="1"/>
          <p:nvPr/>
        </p:nvSpPr>
        <p:spPr>
          <a:xfrm>
            <a:off x="11552663" y="6300439"/>
            <a:ext cx="553357" cy="461665"/>
          </a:xfrm>
          <a:prstGeom prst="rect">
            <a:avLst/>
          </a:prstGeom>
          <a:noFill/>
        </p:spPr>
        <p:txBody>
          <a:bodyPr wrap="none" rtlCol="0">
            <a:spAutoFit/>
          </a:bodyPr>
          <a:lstStyle/>
          <a:p>
            <a:r>
              <a:rPr lang="fr-FR" sz="2400"/>
              <a:t>12</a:t>
            </a:r>
            <a:r>
              <a:rPr lang="fr-FR"/>
              <a:t>.</a:t>
            </a:r>
            <a:endParaRPr lang="fr-FR" dirty="0"/>
          </a:p>
        </p:txBody>
      </p:sp>
    </p:spTree>
    <p:extLst>
      <p:ext uri="{BB962C8B-B14F-4D97-AF65-F5344CB8AC3E}">
        <p14:creationId xmlns:p14="http://schemas.microsoft.com/office/powerpoint/2010/main" val="898436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DDB21B8-E969-4017-BE22-54CD654BA0BF}"/>
              </a:ext>
            </a:extLst>
          </p:cNvPr>
          <p:cNvSpPr txBox="1"/>
          <p:nvPr/>
        </p:nvSpPr>
        <p:spPr>
          <a:xfrm>
            <a:off x="2228850" y="285750"/>
            <a:ext cx="7981950" cy="646331"/>
          </a:xfrm>
          <a:prstGeom prst="rect">
            <a:avLst/>
          </a:prstGeom>
          <a:noFill/>
        </p:spPr>
        <p:txBody>
          <a:bodyPr wrap="square" rtlCol="0">
            <a:spAutoFit/>
          </a:bodyPr>
          <a:lstStyle/>
          <a:p>
            <a:pPr algn="ctr"/>
            <a:r>
              <a:rPr lang="fr-FR" sz="3600" dirty="0"/>
              <a:t>Sommaire</a:t>
            </a:r>
            <a:r>
              <a:rPr lang="fr-FR" sz="2800" dirty="0"/>
              <a:t> :</a:t>
            </a:r>
          </a:p>
        </p:txBody>
      </p:sp>
      <p:sp>
        <p:nvSpPr>
          <p:cNvPr id="4" name="ZoneTexte 3">
            <a:extLst>
              <a:ext uri="{FF2B5EF4-FFF2-40B4-BE49-F238E27FC236}">
                <a16:creationId xmlns:a16="http://schemas.microsoft.com/office/drawing/2014/main" id="{84878AE4-6128-4F69-8F22-2863557FCD8D}"/>
              </a:ext>
            </a:extLst>
          </p:cNvPr>
          <p:cNvSpPr txBox="1"/>
          <p:nvPr/>
        </p:nvSpPr>
        <p:spPr>
          <a:xfrm>
            <a:off x="504825" y="1128385"/>
            <a:ext cx="11430000" cy="7478970"/>
          </a:xfrm>
          <a:prstGeom prst="rect">
            <a:avLst/>
          </a:prstGeom>
          <a:noFill/>
        </p:spPr>
        <p:txBody>
          <a:bodyPr wrap="square" rtlCol="0">
            <a:spAutoFit/>
          </a:bodyPr>
          <a:lstStyle/>
          <a:p>
            <a:pPr marL="514350" indent="-514350">
              <a:buFont typeface="+mj-lt"/>
              <a:buAutoNum type="arabicPeriod"/>
            </a:pPr>
            <a:r>
              <a:rPr lang="fr-FR" sz="2800" dirty="0"/>
              <a:t>Présentation de notre projet, son concept</a:t>
            </a:r>
          </a:p>
          <a:p>
            <a:r>
              <a:rPr lang="fr-FR" sz="2800" dirty="0"/>
              <a:t>2.   Présentation de notre équipe </a:t>
            </a:r>
          </a:p>
          <a:p>
            <a:r>
              <a:rPr lang="fr-FR" sz="2800" dirty="0"/>
              <a:t>3.   Nos futurs salariés</a:t>
            </a:r>
          </a:p>
          <a:p>
            <a:r>
              <a:rPr lang="fr-FR" sz="2800" dirty="0"/>
              <a:t>4.   Notre implantation</a:t>
            </a:r>
          </a:p>
          <a:p>
            <a:r>
              <a:rPr lang="fr-FR" sz="2800" dirty="0"/>
              <a:t>5.   Le budget </a:t>
            </a:r>
          </a:p>
          <a:p>
            <a:r>
              <a:rPr lang="fr-FR" sz="2800" dirty="0"/>
              <a:t>6.   Communication</a:t>
            </a:r>
          </a:p>
          <a:p>
            <a:r>
              <a:rPr lang="fr-FR" sz="2800" dirty="0"/>
              <a:t>7.   Représentation 3D de notre local</a:t>
            </a:r>
          </a:p>
          <a:p>
            <a:r>
              <a:rPr lang="fr-FR" sz="2800" dirty="0"/>
              <a:t>8.   Nos séries à l’affiche </a:t>
            </a:r>
          </a:p>
          <a:p>
            <a:r>
              <a:rPr lang="fr-FR" sz="2800" dirty="0"/>
              <a:t>9.   La clientèle ciblées</a:t>
            </a:r>
          </a:p>
          <a:p>
            <a:r>
              <a:rPr lang="fr-FR" sz="2800" dirty="0"/>
              <a:t>10. Produits commercialisés</a:t>
            </a:r>
          </a:p>
          <a:p>
            <a:r>
              <a:rPr lang="fr-FR" sz="2800" dirty="0"/>
              <a:t>11. Evènements</a:t>
            </a:r>
          </a:p>
          <a:p>
            <a:r>
              <a:rPr lang="fr-FR" sz="2800" dirty="0"/>
              <a:t>12. Partenaires</a:t>
            </a:r>
          </a:p>
          <a:p>
            <a:pPr marL="285750" indent="-285750" algn="ctr">
              <a:buFontTx/>
              <a:buChar char="-"/>
            </a:pPr>
            <a:endParaRPr lang="fr-FR" dirty="0"/>
          </a:p>
          <a:p>
            <a:pPr marL="285750" indent="-285750" algn="ctr">
              <a:buFontTx/>
              <a:buChar char="-"/>
            </a:pPr>
            <a:endParaRPr lang="fr-FR" dirty="0"/>
          </a:p>
          <a:p>
            <a:pPr marL="285750" indent="-285750" algn="ctr">
              <a:buFontTx/>
              <a:buChar char="-"/>
            </a:pPr>
            <a:endParaRPr lang="fr-FR" dirty="0"/>
          </a:p>
          <a:p>
            <a:pPr marL="285750" indent="-285750" algn="ctr">
              <a:buFontTx/>
              <a:buChar char="-"/>
            </a:pPr>
            <a:endParaRPr lang="fr-FR" dirty="0"/>
          </a:p>
          <a:p>
            <a:pPr marL="285750" indent="-285750" algn="ctr">
              <a:buFontTx/>
              <a:buChar char="-"/>
            </a:pPr>
            <a:endParaRPr lang="fr-FR" dirty="0"/>
          </a:p>
          <a:p>
            <a:pPr marL="285750" indent="-285750" algn="ctr">
              <a:buFontTx/>
              <a:buChar char="-"/>
            </a:pPr>
            <a:endParaRPr lang="fr-FR" dirty="0"/>
          </a:p>
          <a:p>
            <a:pPr marL="285750" indent="-285750" algn="ctr">
              <a:buFontTx/>
              <a:buChar char="-"/>
            </a:pPr>
            <a:endParaRPr lang="fr-FR" dirty="0"/>
          </a:p>
          <a:p>
            <a:pPr marL="285750" indent="-285750" algn="ctr">
              <a:buFontTx/>
              <a:buChar char="-"/>
            </a:pPr>
            <a:endParaRPr lang="fr-FR" dirty="0"/>
          </a:p>
        </p:txBody>
      </p:sp>
    </p:spTree>
    <p:extLst>
      <p:ext uri="{BB962C8B-B14F-4D97-AF65-F5344CB8AC3E}">
        <p14:creationId xmlns:p14="http://schemas.microsoft.com/office/powerpoint/2010/main" val="3610183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9B7808F-4A42-4E6A-819F-3968769457E0}"/>
              </a:ext>
            </a:extLst>
          </p:cNvPr>
          <p:cNvSpPr txBox="1"/>
          <p:nvPr/>
        </p:nvSpPr>
        <p:spPr>
          <a:xfrm>
            <a:off x="3209925" y="361950"/>
            <a:ext cx="5772150" cy="707886"/>
          </a:xfrm>
          <a:prstGeom prst="rect">
            <a:avLst/>
          </a:prstGeom>
          <a:noFill/>
        </p:spPr>
        <p:txBody>
          <a:bodyPr wrap="square" rtlCol="0">
            <a:spAutoFit/>
          </a:bodyPr>
          <a:lstStyle/>
          <a:p>
            <a:pPr algn="ctr"/>
            <a:r>
              <a:rPr lang="fr-FR" sz="4000" dirty="0"/>
              <a:t>Notre concept :</a:t>
            </a:r>
          </a:p>
        </p:txBody>
      </p:sp>
      <p:sp>
        <p:nvSpPr>
          <p:cNvPr id="3" name="ZoneTexte 2">
            <a:extLst>
              <a:ext uri="{FF2B5EF4-FFF2-40B4-BE49-F238E27FC236}">
                <a16:creationId xmlns:a16="http://schemas.microsoft.com/office/drawing/2014/main" id="{FCE90530-E36E-4BAF-A991-128DF870FE26}"/>
              </a:ext>
            </a:extLst>
          </p:cNvPr>
          <p:cNvSpPr txBox="1"/>
          <p:nvPr/>
        </p:nvSpPr>
        <p:spPr>
          <a:xfrm>
            <a:off x="723900" y="1533525"/>
            <a:ext cx="11144250" cy="1846659"/>
          </a:xfrm>
          <a:prstGeom prst="rect">
            <a:avLst/>
          </a:prstGeom>
          <a:noFill/>
        </p:spPr>
        <p:txBody>
          <a:bodyPr wrap="square" rtlCol="0">
            <a:spAutoFit/>
          </a:bodyPr>
          <a:lstStyle/>
          <a:p>
            <a:pPr marL="285750" indent="-285750">
              <a:buFont typeface="Arial" panose="020B0604020202020204" pitchFamily="34" charset="0"/>
              <a:buChar char="•"/>
            </a:pPr>
            <a:r>
              <a:rPr lang="fr-FR" sz="2400" dirty="0"/>
              <a:t>  Concept innovant basé sur le principe de la réalité virtuelle.</a:t>
            </a:r>
          </a:p>
          <a:p>
            <a:endParaRPr lang="fr-FR" sz="2400" dirty="0"/>
          </a:p>
          <a:p>
            <a:pPr marL="457200" indent="-457200">
              <a:buFont typeface="Arial" panose="020B0604020202020204" pitchFamily="34" charset="0"/>
              <a:buChar char="•"/>
            </a:pPr>
            <a:r>
              <a:rPr lang="fr-FR" sz="2400" dirty="0"/>
              <a:t>Plusieurs niveaux au choix du joueur avec des particularités différentes pour chaque niveau.</a:t>
            </a:r>
          </a:p>
          <a:p>
            <a:endParaRPr lang="fr-FR" dirty="0"/>
          </a:p>
        </p:txBody>
      </p:sp>
      <p:sp>
        <p:nvSpPr>
          <p:cNvPr id="4" name="ZoneTexte 3">
            <a:extLst>
              <a:ext uri="{FF2B5EF4-FFF2-40B4-BE49-F238E27FC236}">
                <a16:creationId xmlns:a16="http://schemas.microsoft.com/office/drawing/2014/main" id="{DE588AE6-BFAC-459E-9D87-2B3347AC1B27}"/>
              </a:ext>
            </a:extLst>
          </p:cNvPr>
          <p:cNvSpPr txBox="1"/>
          <p:nvPr/>
        </p:nvSpPr>
        <p:spPr>
          <a:xfrm>
            <a:off x="971550" y="3590925"/>
            <a:ext cx="10801350" cy="2554545"/>
          </a:xfrm>
          <a:prstGeom prst="rect">
            <a:avLst/>
          </a:prstGeom>
          <a:noFill/>
        </p:spPr>
        <p:txBody>
          <a:bodyPr wrap="square" rtlCol="0">
            <a:spAutoFit/>
          </a:bodyPr>
          <a:lstStyle/>
          <a:p>
            <a:pPr marL="342900" indent="-342900">
              <a:buFont typeface="+mj-lt"/>
              <a:buAutoNum type="arabicPeriod"/>
            </a:pPr>
            <a:r>
              <a:rPr lang="fr-FR" sz="3200" dirty="0"/>
              <a:t>Niveau 1 = ouïe, la vue </a:t>
            </a:r>
          </a:p>
          <a:p>
            <a:endParaRPr lang="fr-FR" sz="3200" dirty="0"/>
          </a:p>
          <a:p>
            <a:r>
              <a:rPr lang="fr-FR" sz="3200" dirty="0"/>
              <a:t>2.Niveau 2 = ouïe, la vue , le toucher</a:t>
            </a:r>
          </a:p>
          <a:p>
            <a:endParaRPr lang="fr-FR" sz="3200" dirty="0"/>
          </a:p>
          <a:p>
            <a:r>
              <a:rPr lang="fr-FR" sz="3200" dirty="0"/>
              <a:t>3.Niveau 3 = ouïe, la vue , le toucher , l’environnement </a:t>
            </a:r>
          </a:p>
        </p:txBody>
      </p:sp>
      <p:sp>
        <p:nvSpPr>
          <p:cNvPr id="5" name="ZoneTexte 4">
            <a:extLst>
              <a:ext uri="{FF2B5EF4-FFF2-40B4-BE49-F238E27FC236}">
                <a16:creationId xmlns:a16="http://schemas.microsoft.com/office/drawing/2014/main" id="{2F9507F0-80E8-7E45-ACFB-1781B627BB61}"/>
              </a:ext>
            </a:extLst>
          </p:cNvPr>
          <p:cNvSpPr txBox="1"/>
          <p:nvPr/>
        </p:nvSpPr>
        <p:spPr>
          <a:xfrm>
            <a:off x="11552663" y="6300439"/>
            <a:ext cx="397866" cy="461665"/>
          </a:xfrm>
          <a:prstGeom prst="rect">
            <a:avLst/>
          </a:prstGeom>
          <a:noFill/>
        </p:spPr>
        <p:txBody>
          <a:bodyPr wrap="none" rtlCol="0">
            <a:spAutoFit/>
          </a:bodyPr>
          <a:lstStyle/>
          <a:p>
            <a:r>
              <a:rPr lang="fr-FR" sz="2400" dirty="0"/>
              <a:t>1</a:t>
            </a:r>
            <a:r>
              <a:rPr lang="fr-FR" dirty="0"/>
              <a:t>.</a:t>
            </a:r>
          </a:p>
        </p:txBody>
      </p:sp>
    </p:spTree>
    <p:extLst>
      <p:ext uri="{BB962C8B-B14F-4D97-AF65-F5344CB8AC3E}">
        <p14:creationId xmlns:p14="http://schemas.microsoft.com/office/powerpoint/2010/main" val="124106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avec flèche 4">
            <a:extLst>
              <a:ext uri="{FF2B5EF4-FFF2-40B4-BE49-F238E27FC236}">
                <a16:creationId xmlns:a16="http://schemas.microsoft.com/office/drawing/2014/main" id="{DD336AB4-81F2-4CB6-8CFB-60F13976F031}"/>
              </a:ext>
            </a:extLst>
          </p:cNvPr>
          <p:cNvCxnSpPr/>
          <p:nvPr/>
        </p:nvCxnSpPr>
        <p:spPr>
          <a:xfrm>
            <a:off x="4140136" y="6205302"/>
            <a:ext cx="3937416" cy="14989"/>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F10EEE4-DE02-41B3-A002-5D82C4C4DFC4}"/>
              </a:ext>
            </a:extLst>
          </p:cNvPr>
          <p:cNvSpPr/>
          <p:nvPr/>
        </p:nvSpPr>
        <p:spPr>
          <a:xfrm>
            <a:off x="4892707" y="1321478"/>
            <a:ext cx="2452777" cy="6699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cs typeface="Calibri"/>
              </a:rPr>
              <a:t>Gérant : Océane</a:t>
            </a:r>
            <a:endParaRPr lang="fr-FR" dirty="0"/>
          </a:p>
        </p:txBody>
      </p:sp>
      <p:cxnSp>
        <p:nvCxnSpPr>
          <p:cNvPr id="7" name="Connecteur droit avec flèche 6">
            <a:extLst>
              <a:ext uri="{FF2B5EF4-FFF2-40B4-BE49-F238E27FC236}">
                <a16:creationId xmlns:a16="http://schemas.microsoft.com/office/drawing/2014/main" id="{09AF1D21-CA16-4BD1-BA2C-B86A516963E0}"/>
              </a:ext>
            </a:extLst>
          </p:cNvPr>
          <p:cNvCxnSpPr/>
          <p:nvPr/>
        </p:nvCxnSpPr>
        <p:spPr>
          <a:xfrm flipH="1">
            <a:off x="6085935" y="1997216"/>
            <a:ext cx="3865" cy="291929"/>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CDA1838C-A313-4D46-AC1F-DBF01FE3892E}"/>
              </a:ext>
            </a:extLst>
          </p:cNvPr>
          <p:cNvCxnSpPr/>
          <p:nvPr/>
        </p:nvCxnSpPr>
        <p:spPr>
          <a:xfrm flipV="1">
            <a:off x="3575649" y="2305410"/>
            <a:ext cx="5040702" cy="20127"/>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DAA0679-8DEA-4F08-8EDD-F7207AD8BC8D}"/>
              </a:ext>
            </a:extLst>
          </p:cNvPr>
          <p:cNvSpPr/>
          <p:nvPr/>
        </p:nvSpPr>
        <p:spPr>
          <a:xfrm>
            <a:off x="1535949" y="1834350"/>
            <a:ext cx="1978323" cy="765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cs typeface="Calibri"/>
              </a:rPr>
              <a:t>Commercial : </a:t>
            </a:r>
            <a:r>
              <a:rPr lang="fr-FR" dirty="0">
                <a:cs typeface="Calibri"/>
              </a:rPr>
              <a:t>Kevin</a:t>
            </a:r>
            <a:endParaRPr lang="fr-FR" dirty="0"/>
          </a:p>
        </p:txBody>
      </p:sp>
      <p:cxnSp>
        <p:nvCxnSpPr>
          <p:cNvPr id="10" name="Connecteur droit avec flèche 9">
            <a:extLst>
              <a:ext uri="{FF2B5EF4-FFF2-40B4-BE49-F238E27FC236}">
                <a16:creationId xmlns:a16="http://schemas.microsoft.com/office/drawing/2014/main" id="{C6FCBA6E-A930-44DC-AF36-1877C327E79C}"/>
              </a:ext>
            </a:extLst>
          </p:cNvPr>
          <p:cNvCxnSpPr/>
          <p:nvPr/>
        </p:nvCxnSpPr>
        <p:spPr>
          <a:xfrm flipH="1">
            <a:off x="2520351" y="2598707"/>
            <a:ext cx="5750" cy="439947"/>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52D7384A-D6D2-4100-9009-8D59B7149E1F}"/>
              </a:ext>
            </a:extLst>
          </p:cNvPr>
          <p:cNvCxnSpPr/>
          <p:nvPr/>
        </p:nvCxnSpPr>
        <p:spPr>
          <a:xfrm>
            <a:off x="9686024" y="2512442"/>
            <a:ext cx="8627" cy="526211"/>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FB3F459-74A7-4FC2-9E79-1C21AD2C8E76}"/>
              </a:ext>
            </a:extLst>
          </p:cNvPr>
          <p:cNvSpPr/>
          <p:nvPr/>
        </p:nvSpPr>
        <p:spPr>
          <a:xfrm>
            <a:off x="3719422" y="2771235"/>
            <a:ext cx="1705154" cy="5549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cs typeface="Calibri"/>
              </a:rPr>
              <a:t>Manager : James</a:t>
            </a:r>
            <a:endParaRPr lang="fr-FR" dirty="0"/>
          </a:p>
        </p:txBody>
      </p:sp>
      <p:cxnSp>
        <p:nvCxnSpPr>
          <p:cNvPr id="13" name="Connecteur droit avec flèche 12">
            <a:extLst>
              <a:ext uri="{FF2B5EF4-FFF2-40B4-BE49-F238E27FC236}">
                <a16:creationId xmlns:a16="http://schemas.microsoft.com/office/drawing/2014/main" id="{6F4F5435-A22B-419E-A299-CB2785B98C65}"/>
              </a:ext>
            </a:extLst>
          </p:cNvPr>
          <p:cNvCxnSpPr/>
          <p:nvPr/>
        </p:nvCxnSpPr>
        <p:spPr>
          <a:xfrm flipV="1">
            <a:off x="2526102" y="3024277"/>
            <a:ext cx="1187569" cy="575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C98FB658-A90F-49FE-8C62-05DE57208559}"/>
              </a:ext>
            </a:extLst>
          </p:cNvPr>
          <p:cNvCxnSpPr/>
          <p:nvPr/>
        </p:nvCxnSpPr>
        <p:spPr>
          <a:xfrm flipH="1">
            <a:off x="8443821" y="3015651"/>
            <a:ext cx="1242202" cy="8627"/>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DA0484B-F5CF-46D8-A16A-69BECB425E45}"/>
              </a:ext>
            </a:extLst>
          </p:cNvPr>
          <p:cNvSpPr/>
          <p:nvPr/>
        </p:nvSpPr>
        <p:spPr>
          <a:xfrm>
            <a:off x="6652403" y="2771235"/>
            <a:ext cx="1791418" cy="554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cs typeface="Calibri"/>
              </a:rPr>
              <a:t>Manager : </a:t>
            </a:r>
            <a:r>
              <a:rPr lang="fr-FR">
                <a:cs typeface="Calibri"/>
              </a:rPr>
              <a:t>Linda</a:t>
            </a:r>
            <a:endParaRPr lang="fr-FR" dirty="0"/>
          </a:p>
        </p:txBody>
      </p:sp>
      <p:sp>
        <p:nvSpPr>
          <p:cNvPr id="16" name="Rectangle 15">
            <a:extLst>
              <a:ext uri="{FF2B5EF4-FFF2-40B4-BE49-F238E27FC236}">
                <a16:creationId xmlns:a16="http://schemas.microsoft.com/office/drawing/2014/main" id="{B72CDEDF-E1B4-4E54-97B4-B44725DA5AF5}"/>
              </a:ext>
            </a:extLst>
          </p:cNvPr>
          <p:cNvSpPr/>
          <p:nvPr/>
        </p:nvSpPr>
        <p:spPr>
          <a:xfrm>
            <a:off x="3331705" y="4427460"/>
            <a:ext cx="1985041" cy="766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cs typeface="Calibri"/>
              </a:rPr>
              <a:t>Assistante manager : Mathilde </a:t>
            </a:r>
            <a:endParaRPr lang="fr-FR" dirty="0"/>
          </a:p>
        </p:txBody>
      </p:sp>
      <p:sp>
        <p:nvSpPr>
          <p:cNvPr id="17" name="Rectangle 16">
            <a:extLst>
              <a:ext uri="{FF2B5EF4-FFF2-40B4-BE49-F238E27FC236}">
                <a16:creationId xmlns:a16="http://schemas.microsoft.com/office/drawing/2014/main" id="{DCE23253-DF53-4C22-BB5A-FE4FB660B8E3}"/>
              </a:ext>
            </a:extLst>
          </p:cNvPr>
          <p:cNvSpPr/>
          <p:nvPr/>
        </p:nvSpPr>
        <p:spPr>
          <a:xfrm>
            <a:off x="7337567" y="4484027"/>
            <a:ext cx="1518248" cy="859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cs typeface="Calibri"/>
              </a:rPr>
              <a:t>Chargé de </a:t>
            </a:r>
            <a:r>
              <a:rPr lang="fr-FR">
                <a:cs typeface="Calibri"/>
              </a:rPr>
              <a:t>clientèle : Marc-Antoine </a:t>
            </a:r>
            <a:endParaRPr lang="fr-FR"/>
          </a:p>
        </p:txBody>
      </p:sp>
      <p:cxnSp>
        <p:nvCxnSpPr>
          <p:cNvPr id="18" name="Connecteur droit avec flèche 17">
            <a:extLst>
              <a:ext uri="{FF2B5EF4-FFF2-40B4-BE49-F238E27FC236}">
                <a16:creationId xmlns:a16="http://schemas.microsoft.com/office/drawing/2014/main" id="{B1C90769-C40B-41E4-9C91-0B67CED202BF}"/>
              </a:ext>
            </a:extLst>
          </p:cNvPr>
          <p:cNvCxnSpPr/>
          <p:nvPr/>
        </p:nvCxnSpPr>
        <p:spPr>
          <a:xfrm flipH="1">
            <a:off x="4568590" y="3337678"/>
            <a:ext cx="5750" cy="741872"/>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F94FC752-FBA0-4598-B22E-F13F4F1C5CD6}"/>
              </a:ext>
            </a:extLst>
          </p:cNvPr>
          <p:cNvCxnSpPr/>
          <p:nvPr/>
        </p:nvCxnSpPr>
        <p:spPr>
          <a:xfrm>
            <a:off x="7543799" y="3260065"/>
            <a:ext cx="8627" cy="799382"/>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5272BFBB-EEE9-4FCF-A23A-AE426F9292AC}"/>
              </a:ext>
            </a:extLst>
          </p:cNvPr>
          <p:cNvCxnSpPr/>
          <p:nvPr/>
        </p:nvCxnSpPr>
        <p:spPr>
          <a:xfrm flipV="1">
            <a:off x="4078855" y="4045069"/>
            <a:ext cx="4077418" cy="20128"/>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0000BDFB-9904-4641-AFFE-0E117097F80D}"/>
              </a:ext>
            </a:extLst>
          </p:cNvPr>
          <p:cNvCxnSpPr/>
          <p:nvPr/>
        </p:nvCxnSpPr>
        <p:spPr>
          <a:xfrm>
            <a:off x="4064478" y="4050820"/>
            <a:ext cx="8627" cy="42557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3C6ED3C6-BD80-4B0E-81BA-41602A1430AB}"/>
              </a:ext>
            </a:extLst>
          </p:cNvPr>
          <p:cNvCxnSpPr/>
          <p:nvPr/>
        </p:nvCxnSpPr>
        <p:spPr>
          <a:xfrm flipH="1">
            <a:off x="8156276" y="4050820"/>
            <a:ext cx="5750" cy="439948"/>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BEC0DC7A-9ABA-44E5-BC03-80ACB64A22B0}"/>
              </a:ext>
            </a:extLst>
          </p:cNvPr>
          <p:cNvCxnSpPr/>
          <p:nvPr/>
        </p:nvCxnSpPr>
        <p:spPr>
          <a:xfrm>
            <a:off x="4128586" y="5229528"/>
            <a:ext cx="6741" cy="1000900"/>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D2068F7-8C2D-4DFD-B16C-6DA94C8B7188}"/>
              </a:ext>
            </a:extLst>
          </p:cNvPr>
          <p:cNvSpPr/>
          <p:nvPr/>
        </p:nvSpPr>
        <p:spPr>
          <a:xfrm>
            <a:off x="4889644" y="5843039"/>
            <a:ext cx="2375939" cy="5896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cs typeface="Calibri"/>
              </a:rPr>
              <a:t>Accueil &amp; Annimation : Tijani</a:t>
            </a:r>
            <a:endParaRPr lang="fr-FR"/>
          </a:p>
        </p:txBody>
      </p:sp>
      <p:cxnSp>
        <p:nvCxnSpPr>
          <p:cNvPr id="25" name="Connecteur droit avec flèche 24">
            <a:extLst>
              <a:ext uri="{FF2B5EF4-FFF2-40B4-BE49-F238E27FC236}">
                <a16:creationId xmlns:a16="http://schemas.microsoft.com/office/drawing/2014/main" id="{8726FE05-FC3D-44D0-868F-95C727836CC2}"/>
              </a:ext>
            </a:extLst>
          </p:cNvPr>
          <p:cNvCxnSpPr/>
          <p:nvPr/>
        </p:nvCxnSpPr>
        <p:spPr>
          <a:xfrm flipV="1">
            <a:off x="8087546" y="5420817"/>
            <a:ext cx="2498" cy="771992"/>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C64ECC0-83F4-4AC7-8DA5-218814D7F6B8}"/>
              </a:ext>
            </a:extLst>
          </p:cNvPr>
          <p:cNvSpPr/>
          <p:nvPr/>
        </p:nvSpPr>
        <p:spPr>
          <a:xfrm>
            <a:off x="8616351" y="1957475"/>
            <a:ext cx="2093343" cy="5549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cs typeface="Calibri"/>
              </a:rPr>
              <a:t>Comptable : Océane</a:t>
            </a:r>
            <a:endParaRPr lang="fr-FR" dirty="0"/>
          </a:p>
        </p:txBody>
      </p:sp>
      <p:sp>
        <p:nvSpPr>
          <p:cNvPr id="29" name="ZoneTexte 28">
            <a:extLst>
              <a:ext uri="{FF2B5EF4-FFF2-40B4-BE49-F238E27FC236}">
                <a16:creationId xmlns:a16="http://schemas.microsoft.com/office/drawing/2014/main" id="{7A104CB1-9661-4D04-8F06-58F50772A3D4}"/>
              </a:ext>
            </a:extLst>
          </p:cNvPr>
          <p:cNvSpPr txBox="1"/>
          <p:nvPr/>
        </p:nvSpPr>
        <p:spPr>
          <a:xfrm>
            <a:off x="2886075" y="219075"/>
            <a:ext cx="6248400" cy="584775"/>
          </a:xfrm>
          <a:prstGeom prst="rect">
            <a:avLst/>
          </a:prstGeom>
          <a:noFill/>
        </p:spPr>
        <p:txBody>
          <a:bodyPr wrap="square" rtlCol="0">
            <a:spAutoFit/>
          </a:bodyPr>
          <a:lstStyle/>
          <a:p>
            <a:pPr algn="ctr"/>
            <a:r>
              <a:rPr lang="fr-FR" sz="3200" dirty="0"/>
              <a:t>Organigramme de l’équipe </a:t>
            </a:r>
          </a:p>
        </p:txBody>
      </p:sp>
      <p:sp>
        <p:nvSpPr>
          <p:cNvPr id="27" name="ZoneTexte 26">
            <a:extLst>
              <a:ext uri="{FF2B5EF4-FFF2-40B4-BE49-F238E27FC236}">
                <a16:creationId xmlns:a16="http://schemas.microsoft.com/office/drawing/2014/main" id="{182EBF89-8A60-A740-AB00-883E8C4D1F56}"/>
              </a:ext>
            </a:extLst>
          </p:cNvPr>
          <p:cNvSpPr txBox="1"/>
          <p:nvPr/>
        </p:nvSpPr>
        <p:spPr>
          <a:xfrm>
            <a:off x="11552663" y="6300439"/>
            <a:ext cx="397866" cy="461665"/>
          </a:xfrm>
          <a:prstGeom prst="rect">
            <a:avLst/>
          </a:prstGeom>
          <a:noFill/>
        </p:spPr>
        <p:txBody>
          <a:bodyPr wrap="none" rtlCol="0">
            <a:spAutoFit/>
          </a:bodyPr>
          <a:lstStyle/>
          <a:p>
            <a:r>
              <a:rPr lang="fr-FR" sz="2400" dirty="0"/>
              <a:t>2</a:t>
            </a:r>
            <a:r>
              <a:rPr lang="fr-FR" dirty="0"/>
              <a:t>.</a:t>
            </a:r>
          </a:p>
        </p:txBody>
      </p:sp>
    </p:spTree>
    <p:extLst>
      <p:ext uri="{BB962C8B-B14F-4D97-AF65-F5344CB8AC3E}">
        <p14:creationId xmlns:p14="http://schemas.microsoft.com/office/powerpoint/2010/main" val="2797269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9C757BF-0CB1-4AB5-99DD-A7FDA8F45985}"/>
              </a:ext>
            </a:extLst>
          </p:cNvPr>
          <p:cNvSpPr txBox="1"/>
          <p:nvPr/>
        </p:nvSpPr>
        <p:spPr>
          <a:xfrm>
            <a:off x="3238500" y="333375"/>
            <a:ext cx="5219700" cy="584775"/>
          </a:xfrm>
          <a:prstGeom prst="rect">
            <a:avLst/>
          </a:prstGeom>
          <a:noFill/>
        </p:spPr>
        <p:txBody>
          <a:bodyPr wrap="square" rtlCol="0">
            <a:spAutoFit/>
          </a:bodyPr>
          <a:lstStyle/>
          <a:p>
            <a:pPr algn="ctr"/>
            <a:r>
              <a:rPr lang="fr-FR" sz="3200" dirty="0"/>
              <a:t>Notre recrutement : </a:t>
            </a:r>
          </a:p>
        </p:txBody>
      </p:sp>
      <p:sp>
        <p:nvSpPr>
          <p:cNvPr id="3" name="ZoneTexte 2">
            <a:extLst>
              <a:ext uri="{FF2B5EF4-FFF2-40B4-BE49-F238E27FC236}">
                <a16:creationId xmlns:a16="http://schemas.microsoft.com/office/drawing/2014/main" id="{D26B64AD-29A1-4583-AF87-6794E33E1851}"/>
              </a:ext>
            </a:extLst>
          </p:cNvPr>
          <p:cNvSpPr txBox="1"/>
          <p:nvPr/>
        </p:nvSpPr>
        <p:spPr>
          <a:xfrm>
            <a:off x="771525" y="1562100"/>
            <a:ext cx="10277475" cy="4832092"/>
          </a:xfrm>
          <a:prstGeom prst="rect">
            <a:avLst/>
          </a:prstGeom>
          <a:noFill/>
        </p:spPr>
        <p:txBody>
          <a:bodyPr wrap="square" rtlCol="0">
            <a:spAutoFit/>
          </a:bodyPr>
          <a:lstStyle/>
          <a:p>
            <a:r>
              <a:rPr lang="fr-FR" sz="2800" dirty="0"/>
              <a:t>Au total 9 recrutements sont prévus pour l’année 2019 à l’occasion de l’ouverture de SERIAL BOX :</a:t>
            </a:r>
          </a:p>
          <a:p>
            <a:endParaRPr lang="fr-FR" sz="2800" dirty="0"/>
          </a:p>
          <a:p>
            <a:endParaRPr lang="fr-FR" sz="2800" dirty="0"/>
          </a:p>
          <a:p>
            <a:pPr marL="285750" indent="-285750">
              <a:buFont typeface="Arial" panose="020B0604020202020204" pitchFamily="34" charset="0"/>
              <a:buChar char="•"/>
            </a:pPr>
            <a:r>
              <a:rPr lang="fr-FR" sz="2800" dirty="0"/>
              <a:t>1 Barman/barmaid (salaire brut 17 982 €/an)</a:t>
            </a:r>
          </a:p>
          <a:p>
            <a:endParaRPr lang="fr-FR" sz="2800" dirty="0"/>
          </a:p>
          <a:p>
            <a:pPr marL="285750" indent="-285750">
              <a:buFont typeface="Arial" panose="020B0604020202020204" pitchFamily="34" charset="0"/>
              <a:buChar char="•"/>
            </a:pPr>
            <a:r>
              <a:rPr lang="fr-FR" sz="2800" dirty="0"/>
              <a:t>1 Vendeur/vendeuse en boutique (salaire brut 17 982€/an)</a:t>
            </a:r>
          </a:p>
          <a:p>
            <a:endParaRPr lang="fr-FR" sz="2800" dirty="0"/>
          </a:p>
          <a:p>
            <a:pPr marL="285750" indent="-285750">
              <a:buFont typeface="Arial" panose="020B0604020202020204" pitchFamily="34" charset="0"/>
              <a:buChar char="•"/>
            </a:pPr>
            <a:r>
              <a:rPr lang="fr-FR" sz="2800" dirty="0"/>
              <a:t>5 Technicien/technicienne ( salaire brut 17 982€/an)</a:t>
            </a:r>
          </a:p>
          <a:p>
            <a:endParaRPr lang="fr-FR" sz="2800" dirty="0"/>
          </a:p>
          <a:p>
            <a:pPr marL="285750" indent="-285750">
              <a:buFont typeface="Arial" panose="020B0604020202020204" pitchFamily="34" charset="0"/>
              <a:buChar char="•"/>
            </a:pPr>
            <a:r>
              <a:rPr lang="fr-FR" sz="2800" dirty="0"/>
              <a:t>1 Responsable d’accueil (salaire brut 17 982€/an)</a:t>
            </a:r>
          </a:p>
        </p:txBody>
      </p:sp>
      <p:sp>
        <p:nvSpPr>
          <p:cNvPr id="4" name="ZoneTexte 3">
            <a:extLst>
              <a:ext uri="{FF2B5EF4-FFF2-40B4-BE49-F238E27FC236}">
                <a16:creationId xmlns:a16="http://schemas.microsoft.com/office/drawing/2014/main" id="{87DB16EA-61FF-C142-ABB9-7657AF394800}"/>
              </a:ext>
            </a:extLst>
          </p:cNvPr>
          <p:cNvSpPr txBox="1"/>
          <p:nvPr/>
        </p:nvSpPr>
        <p:spPr>
          <a:xfrm>
            <a:off x="11552663" y="6300439"/>
            <a:ext cx="397866" cy="461665"/>
          </a:xfrm>
          <a:prstGeom prst="rect">
            <a:avLst/>
          </a:prstGeom>
          <a:noFill/>
        </p:spPr>
        <p:txBody>
          <a:bodyPr wrap="none" rtlCol="0">
            <a:spAutoFit/>
          </a:bodyPr>
          <a:lstStyle/>
          <a:p>
            <a:r>
              <a:rPr lang="fr-FR" sz="2400" dirty="0"/>
              <a:t>3</a:t>
            </a:r>
            <a:r>
              <a:rPr lang="fr-FR" dirty="0"/>
              <a:t>.</a:t>
            </a:r>
          </a:p>
        </p:txBody>
      </p:sp>
    </p:spTree>
    <p:extLst>
      <p:ext uri="{BB962C8B-B14F-4D97-AF65-F5344CB8AC3E}">
        <p14:creationId xmlns:p14="http://schemas.microsoft.com/office/powerpoint/2010/main" val="1571260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Image 5">
            <a:extLst>
              <a:ext uri="{FF2B5EF4-FFF2-40B4-BE49-F238E27FC236}">
                <a16:creationId xmlns:a16="http://schemas.microsoft.com/office/drawing/2014/main" id="{850FF40B-16EE-4F1E-A6E7-A702364AB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 y="3196257"/>
            <a:ext cx="4641835" cy="3041979"/>
          </a:xfrm>
          <a:prstGeom prst="rect">
            <a:avLst/>
          </a:prstGeom>
          <a:noFill/>
          <a:extLst>
            <a:ext uri="{909E8E84-426E-40DD-AFC4-6F175D3DCCD1}">
              <a14:hiddenFill xmlns:a14="http://schemas.microsoft.com/office/drawing/2010/main">
                <a:solidFill>
                  <a:srgbClr val="FFFFFF"/>
                </a:solidFill>
              </a14:hiddenFill>
            </a:ext>
          </a:extLst>
        </p:spPr>
      </p:pic>
      <p:pic>
        <p:nvPicPr>
          <p:cNvPr id="3074" name="Image 7">
            <a:extLst>
              <a:ext uri="{FF2B5EF4-FFF2-40B4-BE49-F238E27FC236}">
                <a16:creationId xmlns:a16="http://schemas.microsoft.com/office/drawing/2014/main" id="{5A425C41-B211-4990-BC9D-35F61A68E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3540" y="3196257"/>
            <a:ext cx="4973320" cy="30692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a:extLst>
              <a:ext uri="{FF2B5EF4-FFF2-40B4-BE49-F238E27FC236}">
                <a16:creationId xmlns:a16="http://schemas.microsoft.com/office/drawing/2014/main" id="{DDEF93C7-A96E-4B58-8B45-FAD978380D3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6" name="Rectangle 8">
            <a:extLst>
              <a:ext uri="{FF2B5EF4-FFF2-40B4-BE49-F238E27FC236}">
                <a16:creationId xmlns:a16="http://schemas.microsoft.com/office/drawing/2014/main" id="{CCCB95B4-4705-4EE7-8FDA-3A5C93E56E9B}"/>
              </a:ext>
            </a:extLst>
          </p:cNvPr>
          <p:cNvSpPr>
            <a:spLocks noChangeArrowheads="1"/>
          </p:cNvSpPr>
          <p:nvPr/>
        </p:nvSpPr>
        <p:spPr bwMode="auto">
          <a:xfrm>
            <a:off x="0" y="3886200"/>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7" name="Rectangle 10">
            <a:extLst>
              <a:ext uri="{FF2B5EF4-FFF2-40B4-BE49-F238E27FC236}">
                <a16:creationId xmlns:a16="http://schemas.microsoft.com/office/drawing/2014/main" id="{2A6A6CED-CE7F-466A-951E-243DB042731D}"/>
              </a:ext>
            </a:extLst>
          </p:cNvPr>
          <p:cNvSpPr>
            <a:spLocks noChangeArrowheads="1"/>
          </p:cNvSpPr>
          <p:nvPr/>
        </p:nvSpPr>
        <p:spPr bwMode="auto">
          <a:xfrm>
            <a:off x="0" y="71310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5" name="ZoneTexte 14">
            <a:extLst>
              <a:ext uri="{FF2B5EF4-FFF2-40B4-BE49-F238E27FC236}">
                <a16:creationId xmlns:a16="http://schemas.microsoft.com/office/drawing/2014/main" id="{B0ABC473-3A98-4FB3-8965-0F8346BF3003}"/>
              </a:ext>
            </a:extLst>
          </p:cNvPr>
          <p:cNvSpPr txBox="1"/>
          <p:nvPr/>
        </p:nvSpPr>
        <p:spPr>
          <a:xfrm>
            <a:off x="1819275" y="1024136"/>
            <a:ext cx="8953500" cy="1846659"/>
          </a:xfrm>
          <a:prstGeom prst="rect">
            <a:avLst/>
          </a:prstGeom>
          <a:noFill/>
        </p:spPr>
        <p:txBody>
          <a:bodyPr wrap="square" rtlCol="0">
            <a:spAutoFit/>
          </a:bodyPr>
          <a:lstStyle/>
          <a:p>
            <a:pPr algn="just"/>
            <a:r>
              <a:rPr lang="fr-FR" altLang="fr-FR" sz="2400" dirty="0">
                <a:latin typeface="Calibri" panose="020F0502020204030204" pitchFamily="34" charset="0"/>
                <a:ea typeface="Calibri" panose="020F0502020204030204" pitchFamily="34" charset="0"/>
                <a:cs typeface="Times New Roman" panose="02020603050405020304" pitchFamily="18" charset="0"/>
              </a:rPr>
              <a:t>Après de nombreuses recherches nous avons décidé de s’implanter dans une zone stratégique pour notre structure du fait qu’elle se situe entre un centre commercial et un aéroport. C’est plus précisément à Vendeville que nous nous sommes implantés. </a:t>
            </a:r>
            <a:endParaRPr lang="fr-FR" altLang="fr-FR" sz="2400" dirty="0"/>
          </a:p>
          <a:p>
            <a:endParaRPr lang="fr-FR" dirty="0"/>
          </a:p>
        </p:txBody>
      </p:sp>
      <p:sp>
        <p:nvSpPr>
          <p:cNvPr id="16" name="ZoneTexte 15">
            <a:extLst>
              <a:ext uri="{FF2B5EF4-FFF2-40B4-BE49-F238E27FC236}">
                <a16:creationId xmlns:a16="http://schemas.microsoft.com/office/drawing/2014/main" id="{4D932D21-2103-4047-952D-CD4FD3F32526}"/>
              </a:ext>
            </a:extLst>
          </p:cNvPr>
          <p:cNvSpPr txBox="1"/>
          <p:nvPr/>
        </p:nvSpPr>
        <p:spPr>
          <a:xfrm>
            <a:off x="3219450" y="144018"/>
            <a:ext cx="5353050" cy="523220"/>
          </a:xfrm>
          <a:prstGeom prst="rect">
            <a:avLst/>
          </a:prstGeom>
          <a:noFill/>
        </p:spPr>
        <p:txBody>
          <a:bodyPr wrap="square" rtlCol="0">
            <a:spAutoFit/>
          </a:bodyPr>
          <a:lstStyle/>
          <a:p>
            <a:pPr algn="ctr"/>
            <a:r>
              <a:rPr lang="fr-FR" sz="2800" dirty="0"/>
              <a:t>Notre implantation </a:t>
            </a:r>
          </a:p>
        </p:txBody>
      </p:sp>
      <p:sp>
        <p:nvSpPr>
          <p:cNvPr id="9" name="ZoneTexte 8">
            <a:extLst>
              <a:ext uri="{FF2B5EF4-FFF2-40B4-BE49-F238E27FC236}">
                <a16:creationId xmlns:a16="http://schemas.microsoft.com/office/drawing/2014/main" id="{C3A08CEF-9590-7143-9B27-910A96BCA4AD}"/>
              </a:ext>
            </a:extLst>
          </p:cNvPr>
          <p:cNvSpPr txBox="1"/>
          <p:nvPr/>
        </p:nvSpPr>
        <p:spPr>
          <a:xfrm>
            <a:off x="11552663" y="6300439"/>
            <a:ext cx="397866" cy="461665"/>
          </a:xfrm>
          <a:prstGeom prst="rect">
            <a:avLst/>
          </a:prstGeom>
          <a:noFill/>
        </p:spPr>
        <p:txBody>
          <a:bodyPr wrap="none" rtlCol="0">
            <a:spAutoFit/>
          </a:bodyPr>
          <a:lstStyle/>
          <a:p>
            <a:r>
              <a:rPr lang="fr-FR" sz="2400" dirty="0"/>
              <a:t>4</a:t>
            </a:r>
            <a:r>
              <a:rPr lang="fr-FR" dirty="0"/>
              <a:t>.</a:t>
            </a:r>
          </a:p>
        </p:txBody>
      </p:sp>
    </p:spTree>
    <p:extLst>
      <p:ext uri="{BB962C8B-B14F-4D97-AF65-F5344CB8AC3E}">
        <p14:creationId xmlns:p14="http://schemas.microsoft.com/office/powerpoint/2010/main" val="1404720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8" name="Picture 7">
            <a:extLst>
              <a:ext uri="{FF2B5EF4-FFF2-40B4-BE49-F238E27FC236}">
                <a16:creationId xmlns:a16="http://schemas.microsoft.com/office/drawing/2014/main" id="{6AF6706C-CF07-43A1-BCC4-CBA5D33820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9" name="Rectangle 9">
            <a:extLst>
              <a:ext uri="{FF2B5EF4-FFF2-40B4-BE49-F238E27FC236}">
                <a16:creationId xmlns:a16="http://schemas.microsoft.com/office/drawing/2014/main" id="{1F94DC1C-47D1-41D7-8B1B-9A036D6140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pic>
        <p:nvPicPr>
          <p:cNvPr id="100" name="Picture 11">
            <a:extLst>
              <a:ext uri="{FF2B5EF4-FFF2-40B4-BE49-F238E27FC236}">
                <a16:creationId xmlns:a16="http://schemas.microsoft.com/office/drawing/2014/main" id="{811383CE-CE86-4E1C-B289-798EB9E6E0E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51622"/>
          <a:stretch/>
        </p:blipFill>
        <p:spPr>
          <a:xfrm>
            <a:off x="1" y="0"/>
            <a:ext cx="5896768" cy="6856214"/>
          </a:xfrm>
          <a:prstGeom prst="rect">
            <a:avLst/>
          </a:prstGeom>
        </p:spPr>
      </p:pic>
      <p:sp>
        <p:nvSpPr>
          <p:cNvPr id="3" name="ZoneTexte 2">
            <a:extLst>
              <a:ext uri="{FF2B5EF4-FFF2-40B4-BE49-F238E27FC236}">
                <a16:creationId xmlns:a16="http://schemas.microsoft.com/office/drawing/2014/main" id="{F5192FE9-2D98-4DDA-8A06-CCCB180B959B}"/>
              </a:ext>
            </a:extLst>
          </p:cNvPr>
          <p:cNvSpPr txBox="1"/>
          <p:nvPr/>
        </p:nvSpPr>
        <p:spPr>
          <a:xfrm>
            <a:off x="486876" y="2032000"/>
            <a:ext cx="4513792" cy="2819398"/>
          </a:xfrm>
          <a:prstGeom prst="rect">
            <a:avLst/>
          </a:prstGeom>
        </p:spPr>
        <p:txBody>
          <a:bodyPr vert="horz" lIns="91440" tIns="45720" rIns="91440" bIns="45720" rtlCol="0" anchor="b">
            <a:normAutofit/>
          </a:bodyPr>
          <a:lstStyle/>
          <a:p>
            <a:pPr algn="r">
              <a:spcBef>
                <a:spcPct val="0"/>
              </a:spcBef>
              <a:spcAft>
                <a:spcPts val="600"/>
              </a:spcAft>
            </a:pPr>
            <a:r>
              <a:rPr lang="en-US" sz="4800" cap="all" dirty="0">
                <a:ln w="3175" cmpd="sng">
                  <a:noFill/>
                </a:ln>
                <a:solidFill>
                  <a:srgbClr val="FFFFFF"/>
                </a:solidFill>
                <a:latin typeface="+mj-lt"/>
                <a:ea typeface="+mj-ea"/>
                <a:cs typeface="+mj-cs"/>
              </a:rPr>
              <a:t>Le budget :</a:t>
            </a:r>
          </a:p>
        </p:txBody>
      </p:sp>
      <p:sp useBgFill="1">
        <p:nvSpPr>
          <p:cNvPr id="101" name="Freeform 5">
            <a:extLst>
              <a:ext uri="{FF2B5EF4-FFF2-40B4-BE49-F238E27FC236}">
                <a16:creationId xmlns:a16="http://schemas.microsoft.com/office/drawing/2014/main" id="{AC12A592-C02D-46EF-8E1F-9335DB8D71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02" name="Freeform 14">
            <a:extLst>
              <a:ext uri="{FF2B5EF4-FFF2-40B4-BE49-F238E27FC236}">
                <a16:creationId xmlns:a16="http://schemas.microsoft.com/office/drawing/2014/main" id="{24005816-5BCA-4665-8A58-5580F8E9C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17">
            <a:extLst>
              <a:ext uri="{FF2B5EF4-FFF2-40B4-BE49-F238E27FC236}">
                <a16:creationId xmlns:a16="http://schemas.microsoft.com/office/drawing/2014/main" id="{BF07F359-8CA3-4854-91E7-EE60040205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9" name="Straight Connector 18">
              <a:extLst>
                <a:ext uri="{FF2B5EF4-FFF2-40B4-BE49-F238E27FC236}">
                  <a16:creationId xmlns:a16="http://schemas.microsoft.com/office/drawing/2014/main" id="{8A7FCE86-4904-4337-8D0A-3ABA73F609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32C234-504D-411A-A62B-C1CFD8CE74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81593A9-FD94-454C-9225-478E907061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A3524A1-6DED-4D15-ADE5-F797DBCEC7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A8491CF-856E-4A54-84A5-45C558D41A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D63A388-BF18-4ABD-96E0-5946B1ABB1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CF6D779-BD20-4058-AC29-AF4E2510C2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189C0F2-FCB0-4636-9B05-F9FCBB2020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74CB59A-0AC3-4235-A93D-73EE124669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B6E97A3-E95A-4D79-A8F8-1945EA2634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F4ABF86-0905-4DE8-8F0B-D10D3D6F9C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FAAFEF7-DFA1-48C7-9E4E-FF7B1453C7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D828735-DFD9-4894-8461-77A2FB0C92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A6C2585-E93E-489D-8819-FCEE3CFF11C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57C1F25-FC5C-4082-B4F6-888F8E467EE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5DF4BDB-CA1D-4DA1-8D26-6BAEE0A21A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315D2A0-DDA4-4A25-9CC7-7F90CCF0C4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5312B72-7E7D-4B0B-960E-7D7C9540EBD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48B42BB-3C0E-4546-957B-AB593E308C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37809D5-5F69-4BC6-A661-44B2A8A682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269CB4C-8BB5-4F63-8961-7EB8FE56D4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5E7B60C-3F52-49EA-99F5-BE42AF88DD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C5E885C-0F0D-4E11-8B78-4CE951E2692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BFA6E20-F564-4CA4-9150-FDD50B02CD2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3C02C6B-B913-486F-ACAE-432DE1F770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6B5EE64-D401-45A4-82D4-85D4BF5C8E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F622D05-678C-405E-A74F-8D92A9C644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8E01EF1-6517-49CC-9891-1BD6D0F49D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C93E79A-63A6-4782-9D2C-BC50CD3B94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6C4B4DB-9B57-4C69-96EB-3E1910CEF4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BBDCDA7-4ECB-42B1-8524-3D30023D6B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7483057-DCDA-4BC6-8E99-7EAD94E878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5C35A56-0BFD-443F-8C2B-CA73A3BFE9E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14A0AE5-3A88-4D5D-845C-5E906888C8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4D7BF13-EDB8-4740-A3C5-87E2E7C6766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6DAB64F-4B49-434F-BFB6-0BEB41AFB6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3B5AD9A-BDA6-42CE-A1C0-C072103072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FD67DCC-475F-4BED-A634-FCDD63176BB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D276E23-C86D-408D-821A-1E9A44CAEA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879A029-D911-41C4-B218-E41871762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9C7C9F5-65FB-4EF9-9AAD-F7E1FC14B8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115B885-5742-431C-BA48-96FC1F6D228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ACE37A6-0062-4B86-B4E6-18088040CDC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A8679B4-56BA-43AB-A0A2-E2DA3E20530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0DE24D2-627B-4C47-A858-A572BCDBAC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612A33E-5DE0-4E4D-9469-0BD0B3E0E72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1673515-5E42-490F-85A0-45658D81C6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B048C17-3768-4DAF-A7AE-B2E71749702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AA4E6AA-9D65-4EED-91CB-87A5762ED0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B48B9EB-BBF2-48D7-A1D7-720D94506B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1492B79-7338-4309-8667-BB29A7BC7B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352FD87-EC9C-4EB5-9ACC-A152F78FC8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F2CEA1F-EFA8-4353-B5F8-CCE27955A12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3E2723F-2530-4636-9A19-8F11B15662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A9EE901-51C9-4292-BB45-5EDB8568A0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55407C2-7321-48CD-811F-92C71F701C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5298A8A-2787-4153-BDA2-E939BFD514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45057B3-3FAB-42ED-AF52-F00BB07FA5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A3F09E9-F476-4352-90E3-6A15C74268B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28F7C5C-CECC-45A8-8A1F-D679534D4CB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FFDFE9C-2017-4831-9F1B-6A03B58B10D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1BC942F-09CF-4A51-85A5-E23E2D71C8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456B520-137F-484D-A1B1-7DA5C3F823E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ECA29F0-381E-4770-97BF-54C4E52201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43CCF9F-8F11-4676-82F3-DEE8A48C8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FA620FD-6A45-4754-BF42-A9FA44966D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C4D38F3-F3A2-42F4-8B57-DE978EC4AD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C26D30E-A91E-4A5B-A419-0B9D79D57CE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DAB3EBC-722A-462E-AAAE-506E50038E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BAABC17-832F-48CF-B0D7-0F7DE54607F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1FCA513-75D7-414B-BE8F-D780746A1A6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2EDEC73-B6F5-473F-934A-CEF57604A8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B987884-C452-4492-A9F8-2770D3373B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D978AF2-B7BB-4E05-81F1-1A5DBD1CB4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7AD4D45-C3AB-458E-B826-0FACBD0DF3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6E15555-6738-463C-B7DF-86429F2F96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E487172-B4C3-4D13-A562-EF0BA3DD96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8E66297-1295-432A-AA84-7BB2341C19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pic>
        <p:nvPicPr>
          <p:cNvPr id="2" name="Image 1" descr="Une image contenant capture d’écran&#10;&#10;Description générée automatiquement">
            <a:extLst>
              <a:ext uri="{FF2B5EF4-FFF2-40B4-BE49-F238E27FC236}">
                <a16:creationId xmlns:a16="http://schemas.microsoft.com/office/drawing/2014/main" id="{4BE8E6B2-3278-45A6-8F69-786E6383206A}"/>
              </a:ext>
            </a:extLst>
          </p:cNvPr>
          <p:cNvPicPr>
            <a:picLocks noChangeAspect="1"/>
          </p:cNvPicPr>
          <p:nvPr/>
        </p:nvPicPr>
        <p:blipFill rotWithShape="1">
          <a:blip r:embed="rId3">
            <a:extLst>
              <a:ext uri="{28A0092B-C50C-407E-A947-70E740481C1C}">
                <a14:useLocalDpi xmlns:a14="http://schemas.microsoft.com/office/drawing/2010/main" val="0"/>
              </a:ext>
            </a:extLst>
          </a:blip>
          <a:srcRect t="5498" r="-1102"/>
          <a:stretch/>
        </p:blipFill>
        <p:spPr>
          <a:xfrm>
            <a:off x="6235612" y="2445460"/>
            <a:ext cx="6058353" cy="3120127"/>
          </a:xfrm>
          <a:prstGeom prst="rect">
            <a:avLst/>
          </a:prstGeom>
        </p:spPr>
      </p:pic>
      <p:sp>
        <p:nvSpPr>
          <p:cNvPr id="4" name="ZoneTexte 3">
            <a:extLst>
              <a:ext uri="{FF2B5EF4-FFF2-40B4-BE49-F238E27FC236}">
                <a16:creationId xmlns:a16="http://schemas.microsoft.com/office/drawing/2014/main" id="{82F238A0-C7E0-4A70-BE9D-66280C52479B}"/>
              </a:ext>
            </a:extLst>
          </p:cNvPr>
          <p:cNvSpPr txBox="1"/>
          <p:nvPr/>
        </p:nvSpPr>
        <p:spPr>
          <a:xfrm>
            <a:off x="606391" y="412368"/>
            <a:ext cx="5254023" cy="2062103"/>
          </a:xfrm>
          <a:prstGeom prst="rect">
            <a:avLst/>
          </a:prstGeom>
          <a:noFill/>
        </p:spPr>
        <p:txBody>
          <a:bodyPr wrap="square" rtlCol="0">
            <a:spAutoFit/>
          </a:bodyPr>
          <a:lstStyle/>
          <a:p>
            <a:pPr algn="just"/>
            <a:r>
              <a:rPr lang="fr-FR" sz="3200" dirty="0">
                <a:solidFill>
                  <a:schemeClr val="bg1"/>
                </a:solidFill>
              </a:rPr>
              <a:t>Suite à nos simulations de calculs nous pouvant espérer environ 50 000€ de recette par mois.</a:t>
            </a:r>
          </a:p>
        </p:txBody>
      </p:sp>
      <p:sp>
        <p:nvSpPr>
          <p:cNvPr id="97" name="ZoneTexte 96">
            <a:extLst>
              <a:ext uri="{FF2B5EF4-FFF2-40B4-BE49-F238E27FC236}">
                <a16:creationId xmlns:a16="http://schemas.microsoft.com/office/drawing/2014/main" id="{C1876520-2306-074B-9505-9C7810D609D9}"/>
              </a:ext>
            </a:extLst>
          </p:cNvPr>
          <p:cNvSpPr txBox="1"/>
          <p:nvPr/>
        </p:nvSpPr>
        <p:spPr>
          <a:xfrm>
            <a:off x="11552663" y="6300439"/>
            <a:ext cx="397866" cy="461665"/>
          </a:xfrm>
          <a:prstGeom prst="rect">
            <a:avLst/>
          </a:prstGeom>
          <a:noFill/>
        </p:spPr>
        <p:txBody>
          <a:bodyPr wrap="none" rtlCol="0">
            <a:spAutoFit/>
          </a:bodyPr>
          <a:lstStyle/>
          <a:p>
            <a:r>
              <a:rPr lang="fr-FR" sz="2400" dirty="0">
                <a:solidFill>
                  <a:schemeClr val="bg1"/>
                </a:solidFill>
              </a:rPr>
              <a:t>5</a:t>
            </a:r>
            <a:r>
              <a:rPr lang="fr-FR" dirty="0">
                <a:solidFill>
                  <a:schemeClr val="bg1"/>
                </a:solidFill>
              </a:rPr>
              <a:t>.</a:t>
            </a:r>
          </a:p>
        </p:txBody>
      </p:sp>
    </p:spTree>
    <p:extLst>
      <p:ext uri="{BB962C8B-B14F-4D97-AF65-F5344CB8AC3E}">
        <p14:creationId xmlns:p14="http://schemas.microsoft.com/office/powerpoint/2010/main" val="2524433931"/>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24BD44-D8F5-44F7-B61B-C77ECEE151C2}"/>
              </a:ext>
            </a:extLst>
          </p:cNvPr>
          <p:cNvSpPr>
            <a:spLocks noChangeArrowheads="1"/>
          </p:cNvSpPr>
          <p:nvPr/>
        </p:nvSpPr>
        <p:spPr bwMode="auto">
          <a:xfrm>
            <a:off x="523875" y="1132046"/>
            <a:ext cx="12192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chemeClr val="tx1"/>
                </a:solidFill>
                <a:effectLst/>
                <a:latin typeface="Arial" panose="020B0604020202020204" pitchFamily="34" charset="0"/>
              </a:rPr>
              <a:t>Lien du site internet </a:t>
            </a:r>
            <a:r>
              <a:rPr kumimoji="0" lang="fr-FR" altLang="fr-FR" sz="1800" b="0" i="0" u="none" strike="noStrike" cap="none" normalizeH="0" baseline="0" dirty="0">
                <a:ln>
                  <a:noFill/>
                </a:ln>
                <a:solidFill>
                  <a:schemeClr val="tx1"/>
                </a:solidFill>
                <a:effectLst/>
                <a:latin typeface="Arial" panose="020B0604020202020204" pitchFamily="34" charset="0"/>
              </a:rPr>
              <a:t>:  </a:t>
            </a:r>
            <a:r>
              <a:rPr kumimoji="0" lang="fr-FR" altLang="fr-FR" sz="1800" b="0" i="0" u="none" strike="noStrike" cap="none" normalizeH="0" baseline="0" dirty="0" err="1">
                <a:ln>
                  <a:noFill/>
                </a:ln>
                <a:solidFill>
                  <a:schemeClr val="tx1"/>
                </a:solidFill>
                <a:effectLst/>
                <a:latin typeface="Arial" panose="020B0604020202020204" pitchFamily="34" charset="0"/>
                <a:hlinkClick r:id="rId2"/>
              </a:rPr>
              <a:t>SerialBox</a:t>
            </a:r>
            <a:r>
              <a:rPr kumimoji="0" lang="fr-FR" altLang="fr-FR" sz="1800" b="0" i="0" u="none" strike="noStrike" cap="none" normalizeH="0" baseline="0" dirty="0">
                <a:ln>
                  <a:noFill/>
                </a:ln>
                <a:solidFill>
                  <a:schemeClr val="tx1"/>
                </a:solidFill>
                <a:effectLst/>
                <a:latin typeface="Arial" panose="020B0604020202020204" pitchFamily="34" charset="0"/>
              </a:rPr>
              <a:t> </a:t>
            </a:r>
          </a:p>
        </p:txBody>
      </p:sp>
      <p:sp>
        <p:nvSpPr>
          <p:cNvPr id="4" name="ZoneTexte 3">
            <a:extLst>
              <a:ext uri="{FF2B5EF4-FFF2-40B4-BE49-F238E27FC236}">
                <a16:creationId xmlns:a16="http://schemas.microsoft.com/office/drawing/2014/main" id="{490C12A4-414B-4323-8AEA-13C260A0492D}"/>
              </a:ext>
            </a:extLst>
          </p:cNvPr>
          <p:cNvSpPr txBox="1"/>
          <p:nvPr/>
        </p:nvSpPr>
        <p:spPr>
          <a:xfrm>
            <a:off x="2886075" y="219075"/>
            <a:ext cx="6457950" cy="646331"/>
          </a:xfrm>
          <a:prstGeom prst="rect">
            <a:avLst/>
          </a:prstGeom>
          <a:noFill/>
        </p:spPr>
        <p:txBody>
          <a:bodyPr wrap="square" rtlCol="0">
            <a:spAutoFit/>
          </a:bodyPr>
          <a:lstStyle/>
          <a:p>
            <a:pPr algn="ctr"/>
            <a:r>
              <a:rPr lang="fr-FR" sz="3600" dirty="0"/>
              <a:t>Notre communication </a:t>
            </a:r>
          </a:p>
        </p:txBody>
      </p:sp>
      <p:pic>
        <p:nvPicPr>
          <p:cNvPr id="6" name="Image 5" descr="Une image contenant objets métalliques, intérieur, chaîne, ordinateur&#10;&#10;Description générée automatiquement">
            <a:extLst>
              <a:ext uri="{FF2B5EF4-FFF2-40B4-BE49-F238E27FC236}">
                <a16:creationId xmlns:a16="http://schemas.microsoft.com/office/drawing/2014/main" id="{8421DE13-760D-40CC-B439-B0130B131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875" y="1860351"/>
            <a:ext cx="6124575" cy="4730949"/>
          </a:xfrm>
          <a:prstGeom prst="rect">
            <a:avLst/>
          </a:prstGeom>
        </p:spPr>
      </p:pic>
      <p:pic>
        <p:nvPicPr>
          <p:cNvPr id="7" name="Image 6">
            <a:extLst>
              <a:ext uri="{FF2B5EF4-FFF2-40B4-BE49-F238E27FC236}">
                <a16:creationId xmlns:a16="http://schemas.microsoft.com/office/drawing/2014/main" id="{6DFD4494-B2D0-466C-8A65-F8767A38974D}"/>
              </a:ext>
            </a:extLst>
          </p:cNvPr>
          <p:cNvPicPr>
            <a:picLocks noChangeAspect="1"/>
          </p:cNvPicPr>
          <p:nvPr/>
        </p:nvPicPr>
        <p:blipFill rotWithShape="1">
          <a:blip r:embed="rId4">
            <a:extLst>
              <a:ext uri="{28A0092B-C50C-407E-A947-70E740481C1C}">
                <a14:useLocalDpi xmlns:a14="http://schemas.microsoft.com/office/drawing/2010/main" val="0"/>
              </a:ext>
            </a:extLst>
          </a:blip>
          <a:srcRect l="40833" t="6157" r="28046" b="8335"/>
          <a:stretch/>
        </p:blipFill>
        <p:spPr>
          <a:xfrm>
            <a:off x="7658099" y="1860350"/>
            <a:ext cx="3943351" cy="4730950"/>
          </a:xfrm>
          <a:prstGeom prst="rect">
            <a:avLst/>
          </a:prstGeom>
        </p:spPr>
      </p:pic>
      <p:sp>
        <p:nvSpPr>
          <p:cNvPr id="8" name="ZoneTexte 7">
            <a:extLst>
              <a:ext uri="{FF2B5EF4-FFF2-40B4-BE49-F238E27FC236}">
                <a16:creationId xmlns:a16="http://schemas.microsoft.com/office/drawing/2014/main" id="{058C7DCD-5827-4AB7-A253-984A51981DD6}"/>
              </a:ext>
            </a:extLst>
          </p:cNvPr>
          <p:cNvSpPr txBox="1"/>
          <p:nvPr/>
        </p:nvSpPr>
        <p:spPr>
          <a:xfrm>
            <a:off x="7658099" y="1209675"/>
            <a:ext cx="3943351" cy="523220"/>
          </a:xfrm>
          <a:prstGeom prst="rect">
            <a:avLst/>
          </a:prstGeom>
          <a:noFill/>
        </p:spPr>
        <p:txBody>
          <a:bodyPr wrap="square" rtlCol="0">
            <a:spAutoFit/>
          </a:bodyPr>
          <a:lstStyle/>
          <a:p>
            <a:pPr algn="ctr"/>
            <a:r>
              <a:rPr lang="fr-FR" sz="2800" dirty="0"/>
              <a:t>Flyer de lancement </a:t>
            </a:r>
          </a:p>
        </p:txBody>
      </p:sp>
      <p:sp>
        <p:nvSpPr>
          <p:cNvPr id="3" name="ZoneTexte 2">
            <a:extLst>
              <a:ext uri="{FF2B5EF4-FFF2-40B4-BE49-F238E27FC236}">
                <a16:creationId xmlns:a16="http://schemas.microsoft.com/office/drawing/2014/main" id="{890F3836-5C6A-468B-91E5-76FB8C75C2B7}"/>
              </a:ext>
            </a:extLst>
          </p:cNvPr>
          <p:cNvSpPr txBox="1"/>
          <p:nvPr/>
        </p:nvSpPr>
        <p:spPr>
          <a:xfrm>
            <a:off x="7563678" y="3288098"/>
            <a:ext cx="1252331" cy="923330"/>
          </a:xfrm>
          <a:prstGeom prst="rect">
            <a:avLst/>
          </a:prstGeom>
          <a:noFill/>
        </p:spPr>
        <p:txBody>
          <a:bodyPr wrap="square" rtlCol="0">
            <a:spAutoFit/>
          </a:bodyPr>
          <a:lstStyle/>
          <a:p>
            <a:r>
              <a:rPr lang="fr-FR" dirty="0"/>
              <a:t>Mercredi 10 avril  10h à 22h</a:t>
            </a:r>
          </a:p>
        </p:txBody>
      </p:sp>
      <p:sp>
        <p:nvSpPr>
          <p:cNvPr id="9" name="ZoneTexte 8">
            <a:extLst>
              <a:ext uri="{FF2B5EF4-FFF2-40B4-BE49-F238E27FC236}">
                <a16:creationId xmlns:a16="http://schemas.microsoft.com/office/drawing/2014/main" id="{C7E2F668-8C91-C344-9C13-512E19D7594F}"/>
              </a:ext>
            </a:extLst>
          </p:cNvPr>
          <p:cNvSpPr txBox="1"/>
          <p:nvPr/>
        </p:nvSpPr>
        <p:spPr>
          <a:xfrm>
            <a:off x="11552663" y="6300439"/>
            <a:ext cx="397866" cy="461665"/>
          </a:xfrm>
          <a:prstGeom prst="rect">
            <a:avLst/>
          </a:prstGeom>
          <a:noFill/>
        </p:spPr>
        <p:txBody>
          <a:bodyPr wrap="none" rtlCol="0">
            <a:spAutoFit/>
          </a:bodyPr>
          <a:lstStyle/>
          <a:p>
            <a:r>
              <a:rPr lang="fr-FR" sz="2400" dirty="0"/>
              <a:t>6</a:t>
            </a:r>
            <a:r>
              <a:rPr lang="fr-FR" dirty="0"/>
              <a:t>.</a:t>
            </a:r>
          </a:p>
        </p:txBody>
      </p:sp>
    </p:spTree>
    <p:extLst>
      <p:ext uri="{BB962C8B-B14F-4D97-AF65-F5344CB8AC3E}">
        <p14:creationId xmlns:p14="http://schemas.microsoft.com/office/powerpoint/2010/main" val="1271643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A4D4A82-E333-314F-BB8B-175DA5ED13A7}"/>
              </a:ext>
            </a:extLst>
          </p:cNvPr>
          <p:cNvSpPr txBox="1"/>
          <p:nvPr/>
        </p:nvSpPr>
        <p:spPr>
          <a:xfrm>
            <a:off x="3020769" y="535259"/>
            <a:ext cx="6429773" cy="584775"/>
          </a:xfrm>
          <a:prstGeom prst="rect">
            <a:avLst/>
          </a:prstGeom>
          <a:noFill/>
        </p:spPr>
        <p:txBody>
          <a:bodyPr wrap="none" rtlCol="0">
            <a:spAutoFit/>
          </a:bodyPr>
          <a:lstStyle/>
          <a:p>
            <a:r>
              <a:rPr lang="fr-FR" sz="3200" dirty="0"/>
              <a:t>Plan 3D de la salle de réalité virtuelle </a:t>
            </a:r>
          </a:p>
        </p:txBody>
      </p:sp>
      <p:sp>
        <p:nvSpPr>
          <p:cNvPr id="4" name="ZoneTexte 3">
            <a:extLst>
              <a:ext uri="{FF2B5EF4-FFF2-40B4-BE49-F238E27FC236}">
                <a16:creationId xmlns:a16="http://schemas.microsoft.com/office/drawing/2014/main" id="{BA4257DE-236B-F241-A675-EAF9EBA668DC}"/>
              </a:ext>
            </a:extLst>
          </p:cNvPr>
          <p:cNvSpPr txBox="1"/>
          <p:nvPr/>
        </p:nvSpPr>
        <p:spPr>
          <a:xfrm>
            <a:off x="200894" y="2127561"/>
            <a:ext cx="4899098" cy="800219"/>
          </a:xfrm>
          <a:prstGeom prst="rect">
            <a:avLst/>
          </a:prstGeom>
          <a:noFill/>
        </p:spPr>
        <p:txBody>
          <a:bodyPr wrap="none" rtlCol="0">
            <a:spAutoFit/>
          </a:bodyPr>
          <a:lstStyle/>
          <a:p>
            <a:r>
              <a:rPr lang="fr-FR" sz="2800" dirty="0"/>
              <a:t>Lien de la vidéo du plan en 3D  : </a:t>
            </a:r>
          </a:p>
          <a:p>
            <a:endParaRPr lang="fr-FR" dirty="0"/>
          </a:p>
        </p:txBody>
      </p:sp>
      <p:pic>
        <p:nvPicPr>
          <p:cNvPr id="8" name="Image 7" descr="Une image contenant intérieur, plancher, table, mur&#10;&#10;Description générée automatiquement">
            <a:extLst>
              <a:ext uri="{FF2B5EF4-FFF2-40B4-BE49-F238E27FC236}">
                <a16:creationId xmlns:a16="http://schemas.microsoft.com/office/drawing/2014/main" id="{ED3DA50E-C688-0B44-9CD3-E930B56091FF}"/>
              </a:ext>
            </a:extLst>
          </p:cNvPr>
          <p:cNvPicPr>
            <a:picLocks noChangeAspect="1"/>
          </p:cNvPicPr>
          <p:nvPr/>
        </p:nvPicPr>
        <p:blipFill rotWithShape="1">
          <a:blip r:embed="rId2">
            <a:extLst>
              <a:ext uri="{28A0092B-C50C-407E-A947-70E740481C1C}">
                <a14:useLocalDpi xmlns:a14="http://schemas.microsoft.com/office/drawing/2010/main" val="0"/>
              </a:ext>
            </a:extLst>
          </a:blip>
          <a:srcRect b="7300"/>
          <a:stretch/>
        </p:blipFill>
        <p:spPr>
          <a:xfrm>
            <a:off x="4167533" y="1902934"/>
            <a:ext cx="8009991" cy="2642839"/>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p:spPr>
      </p:pic>
      <p:pic>
        <p:nvPicPr>
          <p:cNvPr id="10" name="Image 9" descr="Une image contenant plancher, intérieur, ciel&#10;&#10;Description générée automatiquement">
            <a:extLst>
              <a:ext uri="{FF2B5EF4-FFF2-40B4-BE49-F238E27FC236}">
                <a16:creationId xmlns:a16="http://schemas.microsoft.com/office/drawing/2014/main" id="{B9DFC188-62AE-9D4F-9E07-EB42A1C89999}"/>
              </a:ext>
            </a:extLst>
          </p:cNvPr>
          <p:cNvPicPr>
            <a:picLocks noChangeAspect="1"/>
          </p:cNvPicPr>
          <p:nvPr/>
        </p:nvPicPr>
        <p:blipFill rotWithShape="1">
          <a:blip r:embed="rId3">
            <a:extLst>
              <a:ext uri="{28A0092B-C50C-407E-A947-70E740481C1C}">
                <a14:useLocalDpi xmlns:a14="http://schemas.microsoft.com/office/drawing/2010/main" val="0"/>
              </a:ext>
            </a:extLst>
          </a:blip>
          <a:srcRect r="6444" b="-1"/>
          <a:stretch/>
        </p:blipFill>
        <p:spPr>
          <a:xfrm>
            <a:off x="0" y="4545773"/>
            <a:ext cx="7439891" cy="2312227"/>
          </a:xfrm>
          <a:custGeom>
            <a:avLst/>
            <a:gdLst>
              <a:gd name="connsiteX0" fmla="*/ 0 w 7215401"/>
              <a:gd name="connsiteY0" fmla="*/ 0 h 2969304"/>
              <a:gd name="connsiteX1" fmla="*/ 677334 w 7215401"/>
              <a:gd name="connsiteY1" fmla="*/ 0 h 2969304"/>
              <a:gd name="connsiteX2" fmla="*/ 1168036 w 7215401"/>
              <a:gd name="connsiteY2" fmla="*/ 0 h 2969304"/>
              <a:gd name="connsiteX3" fmla="*/ 1205499 w 7215401"/>
              <a:gd name="connsiteY3" fmla="*/ 0 h 2969304"/>
              <a:gd name="connsiteX4" fmla="*/ 1647632 w 7215401"/>
              <a:gd name="connsiteY4" fmla="*/ 0 h 2969304"/>
              <a:gd name="connsiteX5" fmla="*/ 7215401 w 7215401"/>
              <a:gd name="connsiteY5" fmla="*/ 0 h 2969304"/>
              <a:gd name="connsiteX6" fmla="*/ 5840224 w 7215401"/>
              <a:gd name="connsiteY6" fmla="*/ 2969304 h 2969304"/>
              <a:gd name="connsiteX7" fmla="*/ 0 w 7215401"/>
              <a:gd name="connsiteY7" fmla="*/ 2969304 h 296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12" name="Image 11" descr="Une image contenant intérieur, plancher, pièce, ciel&#10;&#10;Description générée automatiquement">
            <a:extLst>
              <a:ext uri="{FF2B5EF4-FFF2-40B4-BE49-F238E27FC236}">
                <a16:creationId xmlns:a16="http://schemas.microsoft.com/office/drawing/2014/main" id="{4E40593B-E90A-214A-963B-81638880B2AD}"/>
              </a:ext>
            </a:extLst>
          </p:cNvPr>
          <p:cNvPicPr>
            <a:picLocks noChangeAspect="1"/>
          </p:cNvPicPr>
          <p:nvPr/>
        </p:nvPicPr>
        <p:blipFill rotWithShape="1">
          <a:blip r:embed="rId4">
            <a:extLst>
              <a:ext uri="{28A0092B-C50C-407E-A947-70E740481C1C}">
                <a14:useLocalDpi xmlns:a14="http://schemas.microsoft.com/office/drawing/2010/main" val="0"/>
              </a:ext>
            </a:extLst>
          </a:blip>
          <a:srcRect l="31968" r="14171" b="1"/>
          <a:stretch/>
        </p:blipFill>
        <p:spPr>
          <a:xfrm>
            <a:off x="5607755" y="4545773"/>
            <a:ext cx="5911455" cy="2312227"/>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p:spPr>
      </p:pic>
      <p:sp>
        <p:nvSpPr>
          <p:cNvPr id="9" name="ZoneTexte 8">
            <a:extLst>
              <a:ext uri="{FF2B5EF4-FFF2-40B4-BE49-F238E27FC236}">
                <a16:creationId xmlns:a16="http://schemas.microsoft.com/office/drawing/2014/main" id="{85B7499F-3C5E-7241-B410-E0C67296EB46}"/>
              </a:ext>
            </a:extLst>
          </p:cNvPr>
          <p:cNvSpPr txBox="1"/>
          <p:nvPr/>
        </p:nvSpPr>
        <p:spPr>
          <a:xfrm>
            <a:off x="11552663" y="6300439"/>
            <a:ext cx="397866" cy="461665"/>
          </a:xfrm>
          <a:prstGeom prst="rect">
            <a:avLst/>
          </a:prstGeom>
          <a:noFill/>
        </p:spPr>
        <p:txBody>
          <a:bodyPr wrap="none" rtlCol="0">
            <a:spAutoFit/>
          </a:bodyPr>
          <a:lstStyle/>
          <a:p>
            <a:r>
              <a:rPr lang="fr-FR" sz="2400" dirty="0"/>
              <a:t>7</a:t>
            </a:r>
            <a:r>
              <a:rPr lang="fr-FR" dirty="0"/>
              <a:t>.</a:t>
            </a:r>
          </a:p>
        </p:txBody>
      </p:sp>
    </p:spTree>
    <p:extLst>
      <p:ext uri="{BB962C8B-B14F-4D97-AF65-F5344CB8AC3E}">
        <p14:creationId xmlns:p14="http://schemas.microsoft.com/office/powerpoint/2010/main" val="15922516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éleste">
  <a:themeElements>
    <a:clrScheme name="Céleste">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élest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élest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{0F856E95-DD74-ED4B-84D0-6FB4E062BEA2}tf10001058</Template>
  <TotalTime>1196</TotalTime>
  <Words>631</Words>
  <Application>Microsoft Macintosh PowerPoint</Application>
  <PresentationFormat>Grand écran</PresentationFormat>
  <Paragraphs>115</Paragraphs>
  <Slides>15</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15</vt:i4>
      </vt:variant>
    </vt:vector>
  </HeadingPairs>
  <TitlesOfParts>
    <vt:vector size="20" baseType="lpstr">
      <vt:lpstr>Arial</vt:lpstr>
      <vt:lpstr>Calibri</vt:lpstr>
      <vt:lpstr>Calibri Light</vt:lpstr>
      <vt:lpstr>Symbol</vt:lpstr>
      <vt:lpstr>Céleste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mathilde falempe</dc:creator>
  <cp:lastModifiedBy>nzita nimi</cp:lastModifiedBy>
  <cp:revision>7</cp:revision>
  <cp:lastPrinted>2018-11-29T15:04:57Z</cp:lastPrinted>
  <dcterms:created xsi:type="dcterms:W3CDTF">2018-11-29T12:55:26Z</dcterms:created>
  <dcterms:modified xsi:type="dcterms:W3CDTF">2018-11-30T10:06:31Z</dcterms:modified>
</cp:coreProperties>
</file>